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96" r:id="rId4"/>
    <p:sldMasterId id="2147483706" r:id="rId5"/>
  </p:sldMasterIdLst>
  <p:notesMasterIdLst>
    <p:notesMasterId r:id="rId17"/>
  </p:notesMasterIdLst>
  <p:sldIdLst>
    <p:sldId id="257" r:id="rId6"/>
    <p:sldId id="6404" r:id="rId7"/>
    <p:sldId id="369" r:id="rId8"/>
    <p:sldId id="6405" r:id="rId9"/>
    <p:sldId id="343" r:id="rId10"/>
    <p:sldId id="507" r:id="rId11"/>
    <p:sldId id="523" r:id="rId12"/>
    <p:sldId id="541" r:id="rId13"/>
    <p:sldId id="6402" r:id="rId14"/>
    <p:sldId id="6372" r:id="rId15"/>
    <p:sldId id="641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8E207-C02F-48C7-8894-FD2C208A78E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43C0F409-388C-4E1D-A51A-DC418535D5E3}">
      <dgm:prSet phldrT="[Teksti]" custT="1"/>
      <dgm:spPr/>
      <dgm:t>
        <a:bodyPr/>
        <a:lstStyle/>
        <a:p>
          <a:r>
            <a:rPr lang="fi-FI" sz="2400" dirty="0"/>
            <a:t>1. koulutuspäivä</a:t>
          </a:r>
        </a:p>
      </dgm:t>
    </dgm:pt>
    <dgm:pt modelId="{DBA8CF08-CDE5-453D-A3EB-76B9AC66A240}" type="parTrans" cxnId="{3DCCDF4E-3AA8-49CD-AEA6-8A3878109283}">
      <dgm:prSet/>
      <dgm:spPr/>
      <dgm:t>
        <a:bodyPr/>
        <a:lstStyle/>
        <a:p>
          <a:endParaRPr lang="fi-FI"/>
        </a:p>
      </dgm:t>
    </dgm:pt>
    <dgm:pt modelId="{3070A7AF-8E91-4438-BFD3-E21381F27437}" type="sibTrans" cxnId="{3DCCDF4E-3AA8-49CD-AEA6-8A3878109283}">
      <dgm:prSet/>
      <dgm:spPr/>
      <dgm:t>
        <a:bodyPr/>
        <a:lstStyle/>
        <a:p>
          <a:endParaRPr lang="fi-FI"/>
        </a:p>
      </dgm:t>
    </dgm:pt>
    <dgm:pt modelId="{2BBE114C-0680-4CEA-A21C-75C8C416943C}">
      <dgm:prSet phldrT="[Teksti]"/>
      <dgm:spPr/>
      <dgm:t>
        <a:bodyPr/>
        <a:lstStyle/>
        <a:p>
          <a:pPr>
            <a:buNone/>
          </a:pPr>
          <a:r>
            <a:rPr lang="en-US" u="sng" err="1">
              <a:latin typeface="+mn-lt"/>
              <a:ea typeface="+mn-ea"/>
              <a:cs typeface="+mn-cs"/>
            </a:rPr>
            <a:t>Käsittelemme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yhdessä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seuraavia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teemoja</a:t>
          </a:r>
          <a:r>
            <a:rPr lang="en-US" u="sng">
              <a:latin typeface="+mn-lt"/>
              <a:ea typeface="+mn-ea"/>
              <a:cs typeface="+mn-cs"/>
            </a:rPr>
            <a:t>:</a:t>
          </a:r>
          <a:endParaRPr lang="fi-FI" u="sng"/>
        </a:p>
      </dgm:t>
    </dgm:pt>
    <dgm:pt modelId="{7546FE06-67B2-4FEE-B0C2-3B9A52D3F229}" type="parTrans" cxnId="{C17E6ED7-53BA-46B6-BD25-421E46514875}">
      <dgm:prSet/>
      <dgm:spPr/>
      <dgm:t>
        <a:bodyPr/>
        <a:lstStyle/>
        <a:p>
          <a:endParaRPr lang="fi-FI"/>
        </a:p>
      </dgm:t>
    </dgm:pt>
    <dgm:pt modelId="{543FDB26-2BBC-45BA-86B0-BF8303E12B61}" type="sibTrans" cxnId="{C17E6ED7-53BA-46B6-BD25-421E46514875}">
      <dgm:prSet/>
      <dgm:spPr/>
      <dgm:t>
        <a:bodyPr/>
        <a:lstStyle/>
        <a:p>
          <a:endParaRPr lang="fi-FI"/>
        </a:p>
      </dgm:t>
    </dgm:pt>
    <dgm:pt modelId="{D6A82619-67E7-4A0C-BDFE-C0E4870717AA}">
      <dgm:prSet phldrT="[Teksti]" custT="1"/>
      <dgm:spPr>
        <a:solidFill>
          <a:schemeClr val="accent4">
            <a:lumMod val="65000"/>
          </a:schemeClr>
        </a:solidFill>
      </dgm:spPr>
      <dgm:t>
        <a:bodyPr/>
        <a:lstStyle/>
        <a:p>
          <a:r>
            <a:rPr lang="fi-FI" sz="2400"/>
            <a:t>Välitehtävä</a:t>
          </a:r>
        </a:p>
      </dgm:t>
    </dgm:pt>
    <dgm:pt modelId="{25E3BAD4-8A16-4DC0-9958-35835999B0A2}" type="parTrans" cxnId="{FDEF831D-337F-4494-AFD9-943F0C99F468}">
      <dgm:prSet/>
      <dgm:spPr/>
      <dgm:t>
        <a:bodyPr/>
        <a:lstStyle/>
        <a:p>
          <a:endParaRPr lang="fi-FI"/>
        </a:p>
      </dgm:t>
    </dgm:pt>
    <dgm:pt modelId="{BE3D0182-1021-4ECF-9221-0E78B8635A10}" type="sibTrans" cxnId="{FDEF831D-337F-4494-AFD9-943F0C99F468}">
      <dgm:prSet/>
      <dgm:spPr/>
      <dgm:t>
        <a:bodyPr/>
        <a:lstStyle/>
        <a:p>
          <a:endParaRPr lang="fi-FI"/>
        </a:p>
      </dgm:t>
    </dgm:pt>
    <dgm:pt modelId="{20662432-B980-4F06-BD6E-8EF89595D67E}">
      <dgm:prSet phldrT="[Teksti]"/>
      <dgm:spPr/>
      <dgm:t>
        <a:bodyPr/>
        <a:lstStyle/>
        <a:p>
          <a:r>
            <a:rPr lang="fi-FI"/>
            <a:t> Oma oppimistehtävä</a:t>
          </a:r>
        </a:p>
      </dgm:t>
    </dgm:pt>
    <dgm:pt modelId="{6EE5D1B7-9E2F-4EED-A3CF-127C4B242870}" type="parTrans" cxnId="{9D4640E0-75FD-4BD5-A70C-BD0C3CEE8F30}">
      <dgm:prSet/>
      <dgm:spPr/>
      <dgm:t>
        <a:bodyPr/>
        <a:lstStyle/>
        <a:p>
          <a:endParaRPr lang="fi-FI"/>
        </a:p>
      </dgm:t>
    </dgm:pt>
    <dgm:pt modelId="{C43E6105-ED97-404E-9E02-32FCB3DD797D}" type="sibTrans" cxnId="{9D4640E0-75FD-4BD5-A70C-BD0C3CEE8F30}">
      <dgm:prSet/>
      <dgm:spPr/>
      <dgm:t>
        <a:bodyPr/>
        <a:lstStyle/>
        <a:p>
          <a:endParaRPr lang="fi-FI"/>
        </a:p>
      </dgm:t>
    </dgm:pt>
    <dgm:pt modelId="{ED011C55-4B8E-4F3C-873F-8396493CEA80}">
      <dgm:prSet phldrT="[Teksti]" custT="1"/>
      <dgm:spPr/>
      <dgm:t>
        <a:bodyPr/>
        <a:lstStyle/>
        <a:p>
          <a:r>
            <a:rPr lang="fi-FI" sz="2400" dirty="0"/>
            <a:t>2. koulutuspäivä</a:t>
          </a:r>
        </a:p>
      </dgm:t>
    </dgm:pt>
    <dgm:pt modelId="{AFC928C0-A699-4457-8450-A79EE40283C4}" type="parTrans" cxnId="{7CF4CCF8-CB2A-4709-8192-D49E3A5DEA52}">
      <dgm:prSet/>
      <dgm:spPr/>
      <dgm:t>
        <a:bodyPr/>
        <a:lstStyle/>
        <a:p>
          <a:endParaRPr lang="fi-FI"/>
        </a:p>
      </dgm:t>
    </dgm:pt>
    <dgm:pt modelId="{7CFA34B6-964B-458D-AC7E-F7C59EF6FCDD}" type="sibTrans" cxnId="{7CF4CCF8-CB2A-4709-8192-D49E3A5DEA52}">
      <dgm:prSet/>
      <dgm:spPr/>
      <dgm:t>
        <a:bodyPr/>
        <a:lstStyle/>
        <a:p>
          <a:endParaRPr lang="fi-FI"/>
        </a:p>
      </dgm:t>
    </dgm:pt>
    <dgm:pt modelId="{DC4B94FE-94D0-4094-A8D6-3E3E9FA03E05}">
      <dgm:prSet phldrT="[Teksti]"/>
      <dgm:spPr/>
      <dgm:t>
        <a:bodyPr/>
        <a:lstStyle/>
        <a:p>
          <a:pPr>
            <a:buNone/>
          </a:pPr>
          <a:r>
            <a:rPr lang="en-US" u="sng" err="1">
              <a:latin typeface="+mn-lt"/>
              <a:ea typeface="+mn-ea"/>
              <a:cs typeface="+mn-cs"/>
            </a:rPr>
            <a:t>Käsittelemme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yhdessä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seuraavia</a:t>
          </a:r>
          <a:r>
            <a:rPr lang="en-US" u="sng">
              <a:latin typeface="+mn-lt"/>
              <a:ea typeface="+mn-ea"/>
              <a:cs typeface="+mn-cs"/>
            </a:rPr>
            <a:t> </a:t>
          </a:r>
          <a:r>
            <a:rPr lang="en-US" u="sng" err="1">
              <a:latin typeface="+mn-lt"/>
              <a:ea typeface="+mn-ea"/>
              <a:cs typeface="+mn-cs"/>
            </a:rPr>
            <a:t>teemoja</a:t>
          </a:r>
          <a:r>
            <a:rPr lang="en-US" u="sng">
              <a:latin typeface="+mn-lt"/>
              <a:ea typeface="+mn-ea"/>
              <a:cs typeface="+mn-cs"/>
            </a:rPr>
            <a:t>:</a:t>
          </a:r>
          <a:endParaRPr lang="fi-FI" u="sng"/>
        </a:p>
      </dgm:t>
    </dgm:pt>
    <dgm:pt modelId="{CBBD8539-E40F-4DDF-B62E-1706261EC3CB}" type="parTrans" cxnId="{6AAECB55-855A-4E5A-9B59-58B32AE0FF04}">
      <dgm:prSet/>
      <dgm:spPr/>
      <dgm:t>
        <a:bodyPr/>
        <a:lstStyle/>
        <a:p>
          <a:endParaRPr lang="fi-FI"/>
        </a:p>
      </dgm:t>
    </dgm:pt>
    <dgm:pt modelId="{DDE83D86-EF78-4FC1-865F-4ECB595EDF8C}" type="sibTrans" cxnId="{6AAECB55-855A-4E5A-9B59-58B32AE0FF04}">
      <dgm:prSet/>
      <dgm:spPr/>
      <dgm:t>
        <a:bodyPr/>
        <a:lstStyle/>
        <a:p>
          <a:endParaRPr lang="fi-FI"/>
        </a:p>
      </dgm:t>
    </dgm:pt>
    <dgm:pt modelId="{E6E4CBD3-DDA2-47B1-B69E-9BFA7FDBB4BD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Kouluviihtyvyys</a:t>
          </a:r>
          <a:r>
            <a:rPr lang="en-US">
              <a:effectLst/>
              <a:latin typeface="+mn-lt"/>
              <a:ea typeface="+mn-ea"/>
              <a:cs typeface="+mn-cs"/>
            </a:rPr>
            <a:t> ja </a:t>
          </a:r>
          <a:r>
            <a:rPr lang="en-US" err="1">
              <a:effectLst/>
              <a:latin typeface="+mn-lt"/>
              <a:ea typeface="+mn-ea"/>
              <a:cs typeface="+mn-cs"/>
            </a:rPr>
            <a:t>hyvinvointi</a:t>
          </a:r>
          <a:endParaRPr lang="en-US">
            <a:effectLst/>
            <a:latin typeface="+mn-lt"/>
            <a:ea typeface="+mn-ea"/>
            <a:cs typeface="+mn-cs"/>
          </a:endParaRPr>
        </a:p>
      </dgm:t>
    </dgm:pt>
    <dgm:pt modelId="{0ED33F48-5D0F-4373-B05D-D57ABA120FDC}" type="parTrans" cxnId="{9B1CB379-70D7-409C-AB82-748270CE65FD}">
      <dgm:prSet/>
      <dgm:spPr/>
      <dgm:t>
        <a:bodyPr/>
        <a:lstStyle/>
        <a:p>
          <a:endParaRPr lang="fi-FI"/>
        </a:p>
      </dgm:t>
    </dgm:pt>
    <dgm:pt modelId="{D293F67B-BB81-408A-99D3-CB8D477165E3}" type="sibTrans" cxnId="{9B1CB379-70D7-409C-AB82-748270CE65FD}">
      <dgm:prSet/>
      <dgm:spPr/>
      <dgm:t>
        <a:bodyPr/>
        <a:lstStyle/>
        <a:p>
          <a:endParaRPr lang="fi-FI"/>
        </a:p>
      </dgm:t>
    </dgm:pt>
    <dgm:pt modelId="{A490F3F3-2A83-46D5-BFC1-6F06C16FC70A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Koulupoissaoloihin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liittyvät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lakimuutokset</a:t>
          </a:r>
          <a:r>
            <a:rPr lang="en-US">
              <a:latin typeface="+mn-lt"/>
              <a:ea typeface="+mn-ea"/>
              <a:cs typeface="+mn-cs"/>
            </a:rPr>
            <a:t> </a:t>
          </a:r>
          <a:r>
            <a:rPr lang="en-US" err="1">
              <a:latin typeface="+mn-lt"/>
              <a:ea typeface="+mn-ea"/>
              <a:cs typeface="+mn-cs"/>
            </a:rPr>
            <a:t>sekä</a:t>
          </a:r>
          <a:r>
            <a:rPr lang="en-US">
              <a:latin typeface="+mn-lt"/>
              <a:ea typeface="+mn-ea"/>
              <a:cs typeface="+mn-cs"/>
            </a:rPr>
            <a:t> </a:t>
          </a:r>
          <a:r>
            <a:rPr lang="en-US" err="1">
              <a:latin typeface="+mn-lt"/>
              <a:ea typeface="+mn-ea"/>
              <a:cs typeface="+mn-cs"/>
            </a:rPr>
            <a:t>ennaltaehkäisevä</a:t>
          </a:r>
          <a:r>
            <a:rPr lang="en-US">
              <a:latin typeface="+mn-lt"/>
              <a:ea typeface="+mn-ea"/>
              <a:cs typeface="+mn-cs"/>
            </a:rPr>
            <a:t> </a:t>
          </a:r>
          <a:r>
            <a:rPr lang="en-US" err="1">
              <a:latin typeface="+mn-lt"/>
              <a:ea typeface="+mn-ea"/>
              <a:cs typeface="+mn-cs"/>
            </a:rPr>
            <a:t>työ</a:t>
          </a:r>
          <a:r>
            <a:rPr lang="en-US">
              <a:latin typeface="+mn-lt"/>
              <a:ea typeface="+mn-ea"/>
              <a:cs typeface="+mn-cs"/>
            </a:rPr>
            <a:t> </a:t>
          </a:r>
          <a:r>
            <a:rPr lang="en-US" err="1">
              <a:latin typeface="+mn-lt"/>
              <a:ea typeface="+mn-ea"/>
              <a:cs typeface="+mn-cs"/>
            </a:rPr>
            <a:t>koulussa</a:t>
          </a:r>
          <a:endParaRPr lang="en-US">
            <a:effectLst/>
            <a:latin typeface="+mn-lt"/>
            <a:ea typeface="+mn-ea"/>
            <a:cs typeface="+mn-cs"/>
          </a:endParaRPr>
        </a:p>
      </dgm:t>
    </dgm:pt>
    <dgm:pt modelId="{B2010157-5A42-431B-8F68-9B3CC5D7A701}" type="parTrans" cxnId="{3C4ADB99-0111-4CF9-87A7-5F4C785824FD}">
      <dgm:prSet/>
      <dgm:spPr/>
      <dgm:t>
        <a:bodyPr/>
        <a:lstStyle/>
        <a:p>
          <a:endParaRPr lang="fi-FI"/>
        </a:p>
      </dgm:t>
    </dgm:pt>
    <dgm:pt modelId="{E61347C9-7666-4835-9532-DE477A88180D}" type="sibTrans" cxnId="{3C4ADB99-0111-4CF9-87A7-5F4C785824FD}">
      <dgm:prSet/>
      <dgm:spPr/>
      <dgm:t>
        <a:bodyPr/>
        <a:lstStyle/>
        <a:p>
          <a:endParaRPr lang="fi-FI"/>
        </a:p>
      </dgm:t>
    </dgm:pt>
    <dgm:pt modelId="{EF89417F-51DC-417E-9544-C4615A54F975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Miten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vahvistetaan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motivaatiota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oppimiseen</a:t>
          </a:r>
          <a:r>
            <a:rPr lang="en-US">
              <a:effectLst/>
              <a:latin typeface="+mn-lt"/>
              <a:ea typeface="+mn-ea"/>
              <a:cs typeface="+mn-cs"/>
            </a:rPr>
            <a:t> ja </a:t>
          </a:r>
          <a:r>
            <a:rPr lang="en-US" err="1">
              <a:effectLst/>
              <a:latin typeface="+mn-lt"/>
              <a:ea typeface="+mn-ea"/>
              <a:cs typeface="+mn-cs"/>
            </a:rPr>
            <a:t>koulunkäyntiin</a:t>
          </a:r>
          <a:r>
            <a:rPr lang="en-US">
              <a:effectLst/>
              <a:latin typeface="+mn-lt"/>
              <a:ea typeface="+mn-ea"/>
              <a:cs typeface="+mn-cs"/>
            </a:rPr>
            <a:t>?</a:t>
          </a:r>
        </a:p>
      </dgm:t>
    </dgm:pt>
    <dgm:pt modelId="{EDE5F06C-0158-44CB-A63D-6E8094F4815D}" type="parTrans" cxnId="{8223BB06-BD61-42E0-9277-13FA24F618F3}">
      <dgm:prSet/>
      <dgm:spPr/>
      <dgm:t>
        <a:bodyPr/>
        <a:lstStyle/>
        <a:p>
          <a:endParaRPr lang="fi-FI"/>
        </a:p>
      </dgm:t>
    </dgm:pt>
    <dgm:pt modelId="{459135DD-C0D4-4C69-9645-6F7F234A3E9B}" type="sibTrans" cxnId="{8223BB06-BD61-42E0-9277-13FA24F618F3}">
      <dgm:prSet/>
      <dgm:spPr/>
      <dgm:t>
        <a:bodyPr/>
        <a:lstStyle/>
        <a:p>
          <a:endParaRPr lang="fi-FI"/>
        </a:p>
      </dgm:t>
    </dgm:pt>
    <dgm:pt modelId="{241412C5-5F59-4446-B2C5-BF6280ED5F06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Neuropsykiatristen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häiriöiden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huomioiminen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</a:p>
      </dgm:t>
    </dgm:pt>
    <dgm:pt modelId="{2E4C408C-2C53-4A4E-9AE6-10B123F97FAF}" type="parTrans" cxnId="{1BC43781-BB43-4D5F-8384-4E54F0F75E02}">
      <dgm:prSet/>
      <dgm:spPr/>
      <dgm:t>
        <a:bodyPr/>
        <a:lstStyle/>
        <a:p>
          <a:endParaRPr lang="fi-FI"/>
        </a:p>
      </dgm:t>
    </dgm:pt>
    <dgm:pt modelId="{3B821392-C46A-410A-965E-E86F1F39E1A4}" type="sibTrans" cxnId="{1BC43781-BB43-4D5F-8384-4E54F0F75E02}">
      <dgm:prSet/>
      <dgm:spPr/>
      <dgm:t>
        <a:bodyPr/>
        <a:lstStyle/>
        <a:p>
          <a:endParaRPr lang="fi-FI"/>
        </a:p>
      </dgm:t>
    </dgm:pt>
    <dgm:pt modelId="{40A54ECE-DC35-498D-B34B-7B3BC582B864}">
      <dgm:prSet phldrT="[Teksti]"/>
      <dgm:spPr/>
      <dgm:t>
        <a:bodyPr/>
        <a:lstStyle/>
        <a:p>
          <a:r>
            <a:rPr lang="fi-FI"/>
            <a:t> Tehtävän palautus kouluttajille ennen 2. koulutuspäivää</a:t>
          </a:r>
        </a:p>
      </dgm:t>
    </dgm:pt>
    <dgm:pt modelId="{08089B71-25A7-4B4B-BEC1-980B1341691C}" type="parTrans" cxnId="{9660F5A7-17AE-4A00-9606-6AB97956AB21}">
      <dgm:prSet/>
      <dgm:spPr/>
      <dgm:t>
        <a:bodyPr/>
        <a:lstStyle/>
        <a:p>
          <a:endParaRPr lang="fi-FI"/>
        </a:p>
      </dgm:t>
    </dgm:pt>
    <dgm:pt modelId="{D9EB8687-8908-4ACC-8E56-4E5F068997AB}" type="sibTrans" cxnId="{9660F5A7-17AE-4A00-9606-6AB97956AB21}">
      <dgm:prSet/>
      <dgm:spPr/>
      <dgm:t>
        <a:bodyPr/>
        <a:lstStyle/>
        <a:p>
          <a:endParaRPr lang="fi-FI"/>
        </a:p>
      </dgm:t>
    </dgm:pt>
    <dgm:pt modelId="{68C888F0-D5BC-467A-9C16-3EE5F7D30398}">
      <dgm:prSet phldrT="[Teksti]"/>
      <dgm:spPr/>
      <dgm:t>
        <a:bodyPr/>
        <a:lstStyle/>
        <a:p>
          <a:r>
            <a:rPr lang="fi-FI"/>
            <a:t> Ennaltaehkäisyä, tukitoimien toteuttamista tai muu kokeilu</a:t>
          </a:r>
        </a:p>
      </dgm:t>
    </dgm:pt>
    <dgm:pt modelId="{9F343166-28E1-4FD8-BC0A-4D1BACBA9959}" type="parTrans" cxnId="{00352E1E-963F-42A9-BBF0-3C6B8AE8CF34}">
      <dgm:prSet/>
      <dgm:spPr/>
      <dgm:t>
        <a:bodyPr/>
        <a:lstStyle/>
        <a:p>
          <a:endParaRPr lang="fi-FI"/>
        </a:p>
      </dgm:t>
    </dgm:pt>
    <dgm:pt modelId="{A53D55C4-B553-4D52-B5F4-9C4764C23D62}" type="sibTrans" cxnId="{00352E1E-963F-42A9-BBF0-3C6B8AE8CF34}">
      <dgm:prSet/>
      <dgm:spPr/>
      <dgm:t>
        <a:bodyPr/>
        <a:lstStyle/>
        <a:p>
          <a:endParaRPr lang="fi-FI"/>
        </a:p>
      </dgm:t>
    </dgm:pt>
    <dgm:pt modelId="{6635F3AE-D393-474C-8D43-1C9546A07443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Psyykkisen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oireilun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kohtaaminen</a:t>
          </a:r>
          <a:endParaRPr lang="en-US">
            <a:effectLst/>
            <a:latin typeface="+mn-lt"/>
            <a:ea typeface="+mn-ea"/>
            <a:cs typeface="+mn-cs"/>
          </a:endParaRPr>
        </a:p>
      </dgm:t>
    </dgm:pt>
    <dgm:pt modelId="{7ADA303C-A25E-420F-9737-846EE3CBA70B}" type="parTrans" cxnId="{719F68C6-A758-4CC5-B761-B308C3E23D3E}">
      <dgm:prSet/>
      <dgm:spPr/>
      <dgm:t>
        <a:bodyPr/>
        <a:lstStyle/>
        <a:p>
          <a:endParaRPr lang="fi-FI"/>
        </a:p>
      </dgm:t>
    </dgm:pt>
    <dgm:pt modelId="{BB1E0A8C-5573-4D9D-9E41-226D92F49ADA}" type="sibTrans" cxnId="{719F68C6-A758-4CC5-B761-B308C3E23D3E}">
      <dgm:prSet/>
      <dgm:spPr/>
      <dgm:t>
        <a:bodyPr/>
        <a:lstStyle/>
        <a:p>
          <a:endParaRPr lang="fi-FI"/>
        </a:p>
      </dgm:t>
    </dgm:pt>
    <dgm:pt modelId="{61799E34-1EC7-4BBF-BA5D-B7430A96FFE4}">
      <dgm:prSet/>
      <dgm:spPr/>
      <dgm:t>
        <a:bodyPr/>
        <a:lstStyle/>
        <a:p>
          <a:r>
            <a:rPr lang="en-US" err="1">
              <a:effectLst/>
              <a:latin typeface="+mn-lt"/>
              <a:ea typeface="+mn-ea"/>
              <a:cs typeface="+mn-cs"/>
            </a:rPr>
            <a:t>Miten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sovittaa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yksilöllisiä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tukitoimia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koulupoissaoloihin</a:t>
          </a:r>
          <a:r>
            <a:rPr lang="en-US">
              <a:effectLst/>
              <a:latin typeface="+mn-lt"/>
              <a:ea typeface="+mn-ea"/>
              <a:cs typeface="+mn-cs"/>
            </a:rPr>
            <a:t> ja </a:t>
          </a:r>
          <a:r>
            <a:rPr lang="en-US" err="1">
              <a:effectLst/>
              <a:latin typeface="+mn-lt"/>
              <a:ea typeface="+mn-ea"/>
              <a:cs typeface="+mn-cs"/>
            </a:rPr>
            <a:t>seurata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niiden</a:t>
          </a:r>
          <a:r>
            <a:rPr lang="en-US">
              <a:effectLst/>
              <a:latin typeface="+mn-lt"/>
              <a:ea typeface="+mn-ea"/>
              <a:cs typeface="+mn-cs"/>
            </a:rPr>
            <a:t> </a:t>
          </a:r>
          <a:r>
            <a:rPr lang="en-US" err="1">
              <a:effectLst/>
              <a:latin typeface="+mn-lt"/>
              <a:ea typeface="+mn-ea"/>
              <a:cs typeface="+mn-cs"/>
            </a:rPr>
            <a:t>vaikuttavuutta</a:t>
          </a:r>
          <a:r>
            <a:rPr lang="en-US">
              <a:effectLst/>
              <a:latin typeface="+mn-lt"/>
              <a:ea typeface="+mn-ea"/>
              <a:cs typeface="+mn-cs"/>
            </a:rPr>
            <a:t>?</a:t>
          </a:r>
        </a:p>
      </dgm:t>
    </dgm:pt>
    <dgm:pt modelId="{B9B7D5B9-37F4-4835-897F-30ABD53FFB76}" type="parTrans" cxnId="{C66D93DF-D68A-4D2A-9D0C-9F399A21BC6D}">
      <dgm:prSet/>
      <dgm:spPr/>
      <dgm:t>
        <a:bodyPr/>
        <a:lstStyle/>
        <a:p>
          <a:endParaRPr lang="fi-FI"/>
        </a:p>
      </dgm:t>
    </dgm:pt>
    <dgm:pt modelId="{E7194C23-BDFE-4FDF-937B-2A521BC87E58}" type="sibTrans" cxnId="{C66D93DF-D68A-4D2A-9D0C-9F399A21BC6D}">
      <dgm:prSet/>
      <dgm:spPr/>
      <dgm:t>
        <a:bodyPr/>
        <a:lstStyle/>
        <a:p>
          <a:endParaRPr lang="fi-FI"/>
        </a:p>
      </dgm:t>
    </dgm:pt>
    <dgm:pt modelId="{A5DC45A7-06CE-491A-9D36-85183671E315}" type="pres">
      <dgm:prSet presAssocID="{A198E207-C02F-48C7-8894-FD2C208A78E9}" presName="Name0" presStyleCnt="0">
        <dgm:presLayoutVars>
          <dgm:dir/>
          <dgm:animLvl val="lvl"/>
          <dgm:resizeHandles val="exact"/>
        </dgm:presLayoutVars>
      </dgm:prSet>
      <dgm:spPr/>
    </dgm:pt>
    <dgm:pt modelId="{026B3C9E-0A48-4EF5-BA5D-BF4603CE4C29}" type="pres">
      <dgm:prSet presAssocID="{43C0F409-388C-4E1D-A51A-DC418535D5E3}" presName="linNode" presStyleCnt="0"/>
      <dgm:spPr/>
    </dgm:pt>
    <dgm:pt modelId="{33E03AE3-77FE-485D-82E5-B747E22925AE}" type="pres">
      <dgm:prSet presAssocID="{43C0F409-388C-4E1D-A51A-DC418535D5E3}" presName="parentText" presStyleLbl="node1" presStyleIdx="0" presStyleCnt="3" custScaleX="81125" custScaleY="81330">
        <dgm:presLayoutVars>
          <dgm:chMax val="1"/>
          <dgm:bulletEnabled val="1"/>
        </dgm:presLayoutVars>
      </dgm:prSet>
      <dgm:spPr/>
    </dgm:pt>
    <dgm:pt modelId="{54A9B1C3-34FA-40A3-8B71-6E529067B397}" type="pres">
      <dgm:prSet presAssocID="{43C0F409-388C-4E1D-A51A-DC418535D5E3}" presName="descendantText" presStyleLbl="alignAccFollowNode1" presStyleIdx="0" presStyleCnt="3" custScaleX="97893" custScaleY="87155">
        <dgm:presLayoutVars>
          <dgm:bulletEnabled val="1"/>
        </dgm:presLayoutVars>
      </dgm:prSet>
      <dgm:spPr/>
    </dgm:pt>
    <dgm:pt modelId="{97E238D2-D283-41AC-8C64-719643A5CDEA}" type="pres">
      <dgm:prSet presAssocID="{3070A7AF-8E91-4438-BFD3-E21381F27437}" presName="sp" presStyleCnt="0"/>
      <dgm:spPr/>
    </dgm:pt>
    <dgm:pt modelId="{2785EFCE-A041-401B-89E6-6C75637EB1A3}" type="pres">
      <dgm:prSet presAssocID="{D6A82619-67E7-4A0C-BDFE-C0E4870717AA}" presName="linNode" presStyleCnt="0"/>
      <dgm:spPr/>
    </dgm:pt>
    <dgm:pt modelId="{D7A570A1-5C78-450E-9937-6DFB3BCAE6A6}" type="pres">
      <dgm:prSet presAssocID="{D6A82619-67E7-4A0C-BDFE-C0E4870717AA}" presName="parentText" presStyleLbl="node1" presStyleIdx="1" presStyleCnt="3" custScaleX="81924" custScaleY="31560">
        <dgm:presLayoutVars>
          <dgm:chMax val="1"/>
          <dgm:bulletEnabled val="1"/>
        </dgm:presLayoutVars>
      </dgm:prSet>
      <dgm:spPr/>
    </dgm:pt>
    <dgm:pt modelId="{23748FA6-A0A7-4BC9-AEA6-4864C68D9D06}" type="pres">
      <dgm:prSet presAssocID="{D6A82619-67E7-4A0C-BDFE-C0E4870717AA}" presName="descendantText" presStyleLbl="alignAccFollowNode1" presStyleIdx="1" presStyleCnt="3" custScaleX="96938" custScaleY="47116" custLinFactNeighborX="46" custLinFactNeighborY="2842">
        <dgm:presLayoutVars>
          <dgm:bulletEnabled val="1"/>
        </dgm:presLayoutVars>
      </dgm:prSet>
      <dgm:spPr/>
    </dgm:pt>
    <dgm:pt modelId="{67399848-8F7A-4074-9617-D159A5ECD8B1}" type="pres">
      <dgm:prSet presAssocID="{BE3D0182-1021-4ECF-9221-0E78B8635A10}" presName="sp" presStyleCnt="0"/>
      <dgm:spPr/>
    </dgm:pt>
    <dgm:pt modelId="{6EA10B3B-B39C-46E4-9934-F6680C593250}" type="pres">
      <dgm:prSet presAssocID="{ED011C55-4B8E-4F3C-873F-8396493CEA80}" presName="linNode" presStyleCnt="0"/>
      <dgm:spPr/>
    </dgm:pt>
    <dgm:pt modelId="{B4737A00-3970-4837-9B3C-D2EC7D6192F2}" type="pres">
      <dgm:prSet presAssocID="{ED011C55-4B8E-4F3C-873F-8396493CEA80}" presName="parentText" presStyleLbl="node1" presStyleIdx="2" presStyleCnt="3" custScaleX="81321" custScaleY="77510">
        <dgm:presLayoutVars>
          <dgm:chMax val="1"/>
          <dgm:bulletEnabled val="1"/>
        </dgm:presLayoutVars>
      </dgm:prSet>
      <dgm:spPr/>
    </dgm:pt>
    <dgm:pt modelId="{9B3350B2-02C7-46C3-9273-B8BC51312FB6}" type="pres">
      <dgm:prSet presAssocID="{ED011C55-4B8E-4F3C-873F-8396493CEA80}" presName="descendantText" presStyleLbl="alignAccFollowNode1" presStyleIdx="2" presStyleCnt="3" custScaleX="97978" custScaleY="86496">
        <dgm:presLayoutVars>
          <dgm:bulletEnabled val="1"/>
        </dgm:presLayoutVars>
      </dgm:prSet>
      <dgm:spPr/>
    </dgm:pt>
  </dgm:ptLst>
  <dgm:cxnLst>
    <dgm:cxn modelId="{8223BB06-BD61-42E0-9277-13FA24F618F3}" srcId="{2BBE114C-0680-4CEA-A21C-75C8C416943C}" destId="{EF89417F-51DC-417E-9544-C4615A54F975}" srcOrd="2" destOrd="0" parTransId="{EDE5F06C-0158-44CB-A63D-6E8094F4815D}" sibTransId="{459135DD-C0D4-4C69-9645-6F7F234A3E9B}"/>
    <dgm:cxn modelId="{DBB2770D-560F-4C81-AE4D-FC703C23FA48}" type="presOf" srcId="{EF89417F-51DC-417E-9544-C4615A54F975}" destId="{54A9B1C3-34FA-40A3-8B71-6E529067B397}" srcOrd="0" destOrd="3" presId="urn:microsoft.com/office/officeart/2005/8/layout/vList5"/>
    <dgm:cxn modelId="{FDEF831D-337F-4494-AFD9-943F0C99F468}" srcId="{A198E207-C02F-48C7-8894-FD2C208A78E9}" destId="{D6A82619-67E7-4A0C-BDFE-C0E4870717AA}" srcOrd="1" destOrd="0" parTransId="{25E3BAD4-8A16-4DC0-9958-35835999B0A2}" sibTransId="{BE3D0182-1021-4ECF-9221-0E78B8635A10}"/>
    <dgm:cxn modelId="{00352E1E-963F-42A9-BBF0-3C6B8AE8CF34}" srcId="{D6A82619-67E7-4A0C-BDFE-C0E4870717AA}" destId="{68C888F0-D5BC-467A-9C16-3EE5F7D30398}" srcOrd="1" destOrd="0" parTransId="{9F343166-28E1-4FD8-BC0A-4D1BACBA9959}" sibTransId="{A53D55C4-B553-4D52-B5F4-9C4764C23D62}"/>
    <dgm:cxn modelId="{EC60E128-4ABA-4503-AEFB-99DF24082489}" type="presOf" srcId="{ED011C55-4B8E-4F3C-873F-8396493CEA80}" destId="{B4737A00-3970-4837-9B3C-D2EC7D6192F2}" srcOrd="0" destOrd="0" presId="urn:microsoft.com/office/officeart/2005/8/layout/vList5"/>
    <dgm:cxn modelId="{A098B867-42CA-4605-87A4-A205A040B567}" type="presOf" srcId="{D6A82619-67E7-4A0C-BDFE-C0E4870717AA}" destId="{D7A570A1-5C78-450E-9937-6DFB3BCAE6A6}" srcOrd="0" destOrd="0" presId="urn:microsoft.com/office/officeart/2005/8/layout/vList5"/>
    <dgm:cxn modelId="{2889386B-9216-4848-99D2-F1712B7519DC}" type="presOf" srcId="{E6E4CBD3-DDA2-47B1-B69E-9BFA7FDBB4BD}" destId="{54A9B1C3-34FA-40A3-8B71-6E529067B397}" srcOrd="0" destOrd="1" presId="urn:microsoft.com/office/officeart/2005/8/layout/vList5"/>
    <dgm:cxn modelId="{4F95134C-6554-40D8-BBC1-22481D7A9ADA}" type="presOf" srcId="{43C0F409-388C-4E1D-A51A-DC418535D5E3}" destId="{33E03AE3-77FE-485D-82E5-B747E22925AE}" srcOrd="0" destOrd="0" presId="urn:microsoft.com/office/officeart/2005/8/layout/vList5"/>
    <dgm:cxn modelId="{3DCCDF4E-3AA8-49CD-AEA6-8A3878109283}" srcId="{A198E207-C02F-48C7-8894-FD2C208A78E9}" destId="{43C0F409-388C-4E1D-A51A-DC418535D5E3}" srcOrd="0" destOrd="0" parTransId="{DBA8CF08-CDE5-453D-A3EB-76B9AC66A240}" sibTransId="{3070A7AF-8E91-4438-BFD3-E21381F27437}"/>
    <dgm:cxn modelId="{6AAECB55-855A-4E5A-9B59-58B32AE0FF04}" srcId="{ED011C55-4B8E-4F3C-873F-8396493CEA80}" destId="{DC4B94FE-94D0-4094-A8D6-3E3E9FA03E05}" srcOrd="0" destOrd="0" parTransId="{CBBD8539-E40F-4DDF-B62E-1706261EC3CB}" sibTransId="{DDE83D86-EF78-4FC1-865F-4ECB595EDF8C}"/>
    <dgm:cxn modelId="{9B1CB379-70D7-409C-AB82-748270CE65FD}" srcId="{2BBE114C-0680-4CEA-A21C-75C8C416943C}" destId="{E6E4CBD3-DDA2-47B1-B69E-9BFA7FDBB4BD}" srcOrd="0" destOrd="0" parTransId="{0ED33F48-5D0F-4373-B05D-D57ABA120FDC}" sibTransId="{D293F67B-BB81-408A-99D3-CB8D477165E3}"/>
    <dgm:cxn modelId="{1BC43781-BB43-4D5F-8384-4E54F0F75E02}" srcId="{DC4B94FE-94D0-4094-A8D6-3E3E9FA03E05}" destId="{241412C5-5F59-4446-B2C5-BF6280ED5F06}" srcOrd="0" destOrd="0" parTransId="{2E4C408C-2C53-4A4E-9AE6-10B123F97FAF}" sibTransId="{3B821392-C46A-410A-965E-E86F1F39E1A4}"/>
    <dgm:cxn modelId="{7B882186-DCA6-4383-B3B5-DE86A37E091A}" type="presOf" srcId="{6635F3AE-D393-474C-8D43-1C9546A07443}" destId="{9B3350B2-02C7-46C3-9273-B8BC51312FB6}" srcOrd="0" destOrd="2" presId="urn:microsoft.com/office/officeart/2005/8/layout/vList5"/>
    <dgm:cxn modelId="{10470396-1E7C-455A-B1C3-1C7ACF46F5E4}" type="presOf" srcId="{40A54ECE-DC35-498D-B34B-7B3BC582B864}" destId="{23748FA6-A0A7-4BC9-AEA6-4864C68D9D06}" srcOrd="0" destOrd="2" presId="urn:microsoft.com/office/officeart/2005/8/layout/vList5"/>
    <dgm:cxn modelId="{3C4ADB99-0111-4CF9-87A7-5F4C785824FD}" srcId="{2BBE114C-0680-4CEA-A21C-75C8C416943C}" destId="{A490F3F3-2A83-46D5-BFC1-6F06C16FC70A}" srcOrd="1" destOrd="0" parTransId="{B2010157-5A42-431B-8F68-9B3CC5D7A701}" sibTransId="{E61347C9-7666-4835-9532-DE477A88180D}"/>
    <dgm:cxn modelId="{7A96409D-304F-46FE-91CF-7B5B56E28B0D}" type="presOf" srcId="{DC4B94FE-94D0-4094-A8D6-3E3E9FA03E05}" destId="{9B3350B2-02C7-46C3-9273-B8BC51312FB6}" srcOrd="0" destOrd="0" presId="urn:microsoft.com/office/officeart/2005/8/layout/vList5"/>
    <dgm:cxn modelId="{0B5A909D-5C2B-4325-817A-E54BDA68717E}" type="presOf" srcId="{20662432-B980-4F06-BD6E-8EF89595D67E}" destId="{23748FA6-A0A7-4BC9-AEA6-4864C68D9D06}" srcOrd="0" destOrd="0" presId="urn:microsoft.com/office/officeart/2005/8/layout/vList5"/>
    <dgm:cxn modelId="{9660F5A7-17AE-4A00-9606-6AB97956AB21}" srcId="{D6A82619-67E7-4A0C-BDFE-C0E4870717AA}" destId="{40A54ECE-DC35-498D-B34B-7B3BC582B864}" srcOrd="2" destOrd="0" parTransId="{08089B71-25A7-4B4B-BEC1-980B1341691C}" sibTransId="{D9EB8687-8908-4ACC-8E56-4E5F068997AB}"/>
    <dgm:cxn modelId="{BF4620BB-C9ED-4DF9-A73E-2F427B769FEB}" type="presOf" srcId="{2BBE114C-0680-4CEA-A21C-75C8C416943C}" destId="{54A9B1C3-34FA-40A3-8B71-6E529067B397}" srcOrd="0" destOrd="0" presId="urn:microsoft.com/office/officeart/2005/8/layout/vList5"/>
    <dgm:cxn modelId="{719F68C6-A758-4CC5-B761-B308C3E23D3E}" srcId="{DC4B94FE-94D0-4094-A8D6-3E3E9FA03E05}" destId="{6635F3AE-D393-474C-8D43-1C9546A07443}" srcOrd="1" destOrd="0" parTransId="{7ADA303C-A25E-420F-9737-846EE3CBA70B}" sibTransId="{BB1E0A8C-5573-4D9D-9E41-226D92F49ADA}"/>
    <dgm:cxn modelId="{4987ADC9-C18C-4DFB-BA4A-270CF5EA7E68}" type="presOf" srcId="{61799E34-1EC7-4BBF-BA5D-B7430A96FFE4}" destId="{9B3350B2-02C7-46C3-9273-B8BC51312FB6}" srcOrd="0" destOrd="3" presId="urn:microsoft.com/office/officeart/2005/8/layout/vList5"/>
    <dgm:cxn modelId="{C17E6ED7-53BA-46B6-BD25-421E46514875}" srcId="{43C0F409-388C-4E1D-A51A-DC418535D5E3}" destId="{2BBE114C-0680-4CEA-A21C-75C8C416943C}" srcOrd="0" destOrd="0" parTransId="{7546FE06-67B2-4FEE-B0C2-3B9A52D3F229}" sibTransId="{543FDB26-2BBC-45BA-86B0-BF8303E12B61}"/>
    <dgm:cxn modelId="{C66D93DF-D68A-4D2A-9D0C-9F399A21BC6D}" srcId="{DC4B94FE-94D0-4094-A8D6-3E3E9FA03E05}" destId="{61799E34-1EC7-4BBF-BA5D-B7430A96FFE4}" srcOrd="2" destOrd="0" parTransId="{B9B7D5B9-37F4-4835-897F-30ABD53FFB76}" sibTransId="{E7194C23-BDFE-4FDF-937B-2A521BC87E58}"/>
    <dgm:cxn modelId="{9D4640E0-75FD-4BD5-A70C-BD0C3CEE8F30}" srcId="{D6A82619-67E7-4A0C-BDFE-C0E4870717AA}" destId="{20662432-B980-4F06-BD6E-8EF89595D67E}" srcOrd="0" destOrd="0" parTransId="{6EE5D1B7-9E2F-4EED-A3CF-127C4B242870}" sibTransId="{C43E6105-ED97-404E-9E02-32FCB3DD797D}"/>
    <dgm:cxn modelId="{80864DE2-4FD6-45B4-B047-052BBC1E0C99}" type="presOf" srcId="{241412C5-5F59-4446-B2C5-BF6280ED5F06}" destId="{9B3350B2-02C7-46C3-9273-B8BC51312FB6}" srcOrd="0" destOrd="1" presId="urn:microsoft.com/office/officeart/2005/8/layout/vList5"/>
    <dgm:cxn modelId="{798D7FE8-DD28-41CB-A388-5273C1D9F5DC}" type="presOf" srcId="{A490F3F3-2A83-46D5-BFC1-6F06C16FC70A}" destId="{54A9B1C3-34FA-40A3-8B71-6E529067B397}" srcOrd="0" destOrd="2" presId="urn:microsoft.com/office/officeart/2005/8/layout/vList5"/>
    <dgm:cxn modelId="{0C024FED-8C09-4707-A726-550C907DE936}" type="presOf" srcId="{A198E207-C02F-48C7-8894-FD2C208A78E9}" destId="{A5DC45A7-06CE-491A-9D36-85183671E315}" srcOrd="0" destOrd="0" presId="urn:microsoft.com/office/officeart/2005/8/layout/vList5"/>
    <dgm:cxn modelId="{9F82B0F4-3BAA-455A-9346-8FD6140C0283}" type="presOf" srcId="{68C888F0-D5BC-467A-9C16-3EE5F7D30398}" destId="{23748FA6-A0A7-4BC9-AEA6-4864C68D9D06}" srcOrd="0" destOrd="1" presId="urn:microsoft.com/office/officeart/2005/8/layout/vList5"/>
    <dgm:cxn modelId="{7CF4CCF8-CB2A-4709-8192-D49E3A5DEA52}" srcId="{A198E207-C02F-48C7-8894-FD2C208A78E9}" destId="{ED011C55-4B8E-4F3C-873F-8396493CEA80}" srcOrd="2" destOrd="0" parTransId="{AFC928C0-A699-4457-8450-A79EE40283C4}" sibTransId="{7CFA34B6-964B-458D-AC7E-F7C59EF6FCDD}"/>
    <dgm:cxn modelId="{1E11A15D-9313-4D51-9325-768385A9E4E0}" type="presParOf" srcId="{A5DC45A7-06CE-491A-9D36-85183671E315}" destId="{026B3C9E-0A48-4EF5-BA5D-BF4603CE4C29}" srcOrd="0" destOrd="0" presId="urn:microsoft.com/office/officeart/2005/8/layout/vList5"/>
    <dgm:cxn modelId="{2BC2D1A2-9947-4365-A40A-1D6CE4B79531}" type="presParOf" srcId="{026B3C9E-0A48-4EF5-BA5D-BF4603CE4C29}" destId="{33E03AE3-77FE-485D-82E5-B747E22925AE}" srcOrd="0" destOrd="0" presId="urn:microsoft.com/office/officeart/2005/8/layout/vList5"/>
    <dgm:cxn modelId="{FEFFA4F3-A684-4903-A056-2BC6ACC958B2}" type="presParOf" srcId="{026B3C9E-0A48-4EF5-BA5D-BF4603CE4C29}" destId="{54A9B1C3-34FA-40A3-8B71-6E529067B397}" srcOrd="1" destOrd="0" presId="urn:microsoft.com/office/officeart/2005/8/layout/vList5"/>
    <dgm:cxn modelId="{3168E8AE-A88E-4ED0-AD03-32FA97211FC9}" type="presParOf" srcId="{A5DC45A7-06CE-491A-9D36-85183671E315}" destId="{97E238D2-D283-41AC-8C64-719643A5CDEA}" srcOrd="1" destOrd="0" presId="urn:microsoft.com/office/officeart/2005/8/layout/vList5"/>
    <dgm:cxn modelId="{50137485-5F91-4C3B-ABF7-B5D2CF328C43}" type="presParOf" srcId="{A5DC45A7-06CE-491A-9D36-85183671E315}" destId="{2785EFCE-A041-401B-89E6-6C75637EB1A3}" srcOrd="2" destOrd="0" presId="urn:microsoft.com/office/officeart/2005/8/layout/vList5"/>
    <dgm:cxn modelId="{2E3A4D81-EA46-43A6-9EB8-C72B0E12424C}" type="presParOf" srcId="{2785EFCE-A041-401B-89E6-6C75637EB1A3}" destId="{D7A570A1-5C78-450E-9937-6DFB3BCAE6A6}" srcOrd="0" destOrd="0" presId="urn:microsoft.com/office/officeart/2005/8/layout/vList5"/>
    <dgm:cxn modelId="{78590B70-7206-4884-B800-0FF78F90F92A}" type="presParOf" srcId="{2785EFCE-A041-401B-89E6-6C75637EB1A3}" destId="{23748FA6-A0A7-4BC9-AEA6-4864C68D9D06}" srcOrd="1" destOrd="0" presId="urn:microsoft.com/office/officeart/2005/8/layout/vList5"/>
    <dgm:cxn modelId="{56551EFA-784E-4780-B7F9-76964C2226BB}" type="presParOf" srcId="{A5DC45A7-06CE-491A-9D36-85183671E315}" destId="{67399848-8F7A-4074-9617-D159A5ECD8B1}" srcOrd="3" destOrd="0" presId="urn:microsoft.com/office/officeart/2005/8/layout/vList5"/>
    <dgm:cxn modelId="{68BD911B-CE07-4DDC-8A57-FD42B8B44B4B}" type="presParOf" srcId="{A5DC45A7-06CE-491A-9D36-85183671E315}" destId="{6EA10B3B-B39C-46E4-9934-F6680C593250}" srcOrd="4" destOrd="0" presId="urn:microsoft.com/office/officeart/2005/8/layout/vList5"/>
    <dgm:cxn modelId="{9505FE9B-14B9-4FF6-AE73-C60F37977F58}" type="presParOf" srcId="{6EA10B3B-B39C-46E4-9934-F6680C593250}" destId="{B4737A00-3970-4837-9B3C-D2EC7D6192F2}" srcOrd="0" destOrd="0" presId="urn:microsoft.com/office/officeart/2005/8/layout/vList5"/>
    <dgm:cxn modelId="{8DAD71DB-179F-4C9C-BE5A-58578A41D02E}" type="presParOf" srcId="{6EA10B3B-B39C-46E4-9934-F6680C593250}" destId="{9B3350B2-02C7-46C3-9273-B8BC51312F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DFE22-AEF1-40BB-9ACF-56CBEC7C8EB6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4F89727F-B006-4311-AB45-D40B146F89E3}">
      <dgm:prSet phldrT="[Teksti]"/>
      <dgm:spPr/>
      <dgm:t>
        <a:bodyPr/>
        <a:lstStyle/>
        <a:p>
          <a:r>
            <a:rPr lang="fi-FI" dirty="0"/>
            <a:t>Menee kouluun ”painostettuna”, yrittää saada luvan jäädä kotiin.</a:t>
          </a:r>
        </a:p>
      </dgm:t>
    </dgm:pt>
    <dgm:pt modelId="{9B536624-8ECE-46C5-8D6F-400324FE7761}" type="parTrans" cxnId="{66773EC3-8B24-4F8B-8519-66BBC15A96EF}">
      <dgm:prSet/>
      <dgm:spPr/>
      <dgm:t>
        <a:bodyPr/>
        <a:lstStyle/>
        <a:p>
          <a:endParaRPr lang="fi-FI"/>
        </a:p>
      </dgm:t>
    </dgm:pt>
    <dgm:pt modelId="{E70456A5-2BD2-43FC-84EF-45B1F190E3B6}" type="sibTrans" cxnId="{66773EC3-8B24-4F8B-8519-66BBC15A96EF}">
      <dgm:prSet/>
      <dgm:spPr/>
      <dgm:t>
        <a:bodyPr/>
        <a:lstStyle/>
        <a:p>
          <a:endParaRPr lang="fi-FI"/>
        </a:p>
      </dgm:t>
    </dgm:pt>
    <dgm:pt modelId="{033D443F-BE04-4477-837A-32DB9AE9DC01}">
      <dgm:prSet phldrT="[Teksti]"/>
      <dgm:spPr/>
      <dgm:t>
        <a:bodyPr/>
        <a:lstStyle/>
        <a:p>
          <a:r>
            <a:rPr lang="fi-FI" dirty="0"/>
            <a:t>Poissaolot vaihtelevat jaksoittain</a:t>
          </a:r>
        </a:p>
      </dgm:t>
    </dgm:pt>
    <dgm:pt modelId="{636D436B-7E97-4F0C-9FF5-15D0BBD4CC72}" type="parTrans" cxnId="{01CC5B3A-6A85-4495-AF67-2CACAA5EC6B1}">
      <dgm:prSet/>
      <dgm:spPr/>
      <dgm:t>
        <a:bodyPr/>
        <a:lstStyle/>
        <a:p>
          <a:endParaRPr lang="fi-FI"/>
        </a:p>
      </dgm:t>
    </dgm:pt>
    <dgm:pt modelId="{E95792B3-0830-4A15-B3FE-405D52CA9737}" type="sibTrans" cxnId="{01CC5B3A-6A85-4495-AF67-2CACAA5EC6B1}">
      <dgm:prSet/>
      <dgm:spPr/>
      <dgm:t>
        <a:bodyPr/>
        <a:lstStyle/>
        <a:p>
          <a:endParaRPr lang="fi-FI"/>
        </a:p>
      </dgm:t>
    </dgm:pt>
    <dgm:pt modelId="{129ED29C-AE0C-46F7-A31C-549D9A4FAC5E}">
      <dgm:prSet phldrT="[Teksti]"/>
      <dgm:spPr/>
      <dgm:t>
        <a:bodyPr/>
        <a:lstStyle/>
        <a:p>
          <a:r>
            <a:rPr lang="fi-FI"/>
            <a:t>Jatkuvampia poissaoloja</a:t>
          </a:r>
        </a:p>
      </dgm:t>
    </dgm:pt>
    <dgm:pt modelId="{E051C028-1EFC-464D-9665-BC99312CA150}" type="parTrans" cxnId="{16B9BE2B-1E54-4CEE-8AE1-DF8D81E12C95}">
      <dgm:prSet/>
      <dgm:spPr/>
      <dgm:t>
        <a:bodyPr/>
        <a:lstStyle/>
        <a:p>
          <a:endParaRPr lang="fi-FI"/>
        </a:p>
      </dgm:t>
    </dgm:pt>
    <dgm:pt modelId="{5CE76004-9E6B-4F18-A3D8-81E5C970ECDC}" type="sibTrans" cxnId="{16B9BE2B-1E54-4CEE-8AE1-DF8D81E12C95}">
      <dgm:prSet/>
      <dgm:spPr/>
      <dgm:t>
        <a:bodyPr/>
        <a:lstStyle/>
        <a:p>
          <a:endParaRPr lang="fi-FI"/>
        </a:p>
      </dgm:t>
    </dgm:pt>
    <dgm:pt modelId="{2A4B0700-37CA-4EA6-822B-883251E56EE7}">
      <dgm:prSet/>
      <dgm:spPr/>
      <dgm:t>
        <a:bodyPr/>
        <a:lstStyle/>
        <a:p>
          <a:r>
            <a:rPr lang="fi-FI"/>
            <a:t>Myöhästelyn lisääntyminen</a:t>
          </a:r>
        </a:p>
      </dgm:t>
    </dgm:pt>
    <dgm:pt modelId="{CE86B754-6153-4794-A61E-E9066722E215}" type="parTrans" cxnId="{6F35F874-06CE-40F9-BA57-B4B64D036A5F}">
      <dgm:prSet/>
      <dgm:spPr/>
      <dgm:t>
        <a:bodyPr/>
        <a:lstStyle/>
        <a:p>
          <a:endParaRPr lang="fi-FI"/>
        </a:p>
      </dgm:t>
    </dgm:pt>
    <dgm:pt modelId="{62D4C467-DC8D-4580-AE58-99EAAE6BC4FA}" type="sibTrans" cxnId="{6F35F874-06CE-40F9-BA57-B4B64D036A5F}">
      <dgm:prSet/>
      <dgm:spPr/>
      <dgm:t>
        <a:bodyPr/>
        <a:lstStyle/>
        <a:p>
          <a:endParaRPr lang="fi-FI"/>
        </a:p>
      </dgm:t>
    </dgm:pt>
    <dgm:pt modelId="{279D5A4B-9300-462D-8897-DA1911F25931}">
      <dgm:prSet/>
      <dgm:spPr/>
      <dgm:t>
        <a:bodyPr/>
        <a:lstStyle/>
        <a:p>
          <a:r>
            <a:rPr lang="fi-FI"/>
            <a:t>Poissaoloja yksittäisiltä tunneilta.</a:t>
          </a:r>
        </a:p>
      </dgm:t>
    </dgm:pt>
    <dgm:pt modelId="{A20ADA01-5A50-4A15-A599-6B2EF4AE538E}" type="parTrans" cxnId="{C8055CBD-726D-4B65-8EBF-F7CF0D00A83E}">
      <dgm:prSet/>
      <dgm:spPr/>
      <dgm:t>
        <a:bodyPr/>
        <a:lstStyle/>
        <a:p>
          <a:endParaRPr lang="fi-FI"/>
        </a:p>
      </dgm:t>
    </dgm:pt>
    <dgm:pt modelId="{08B72E04-C953-4572-862A-1D155046E083}" type="sibTrans" cxnId="{C8055CBD-726D-4B65-8EBF-F7CF0D00A83E}">
      <dgm:prSet/>
      <dgm:spPr/>
      <dgm:t>
        <a:bodyPr/>
        <a:lstStyle/>
        <a:p>
          <a:endParaRPr lang="fi-FI"/>
        </a:p>
      </dgm:t>
    </dgm:pt>
    <dgm:pt modelId="{26E07665-A36C-414C-9BF8-91D33BAB0FFD}">
      <dgm:prSet/>
      <dgm:spPr/>
      <dgm:t>
        <a:bodyPr/>
        <a:lstStyle/>
        <a:p>
          <a:r>
            <a:rPr lang="fi-FI"/>
            <a:t>Toistuvaa hankaluutta kouluun lähtemisessä.</a:t>
          </a:r>
        </a:p>
      </dgm:t>
    </dgm:pt>
    <dgm:pt modelId="{AF1C0050-943F-4E39-AA15-F8EA6D3C6A46}" type="parTrans" cxnId="{C4DEBDE7-930B-4F85-A2FA-945185BBC376}">
      <dgm:prSet/>
      <dgm:spPr/>
      <dgm:t>
        <a:bodyPr/>
        <a:lstStyle/>
        <a:p>
          <a:endParaRPr lang="fi-FI"/>
        </a:p>
      </dgm:t>
    </dgm:pt>
    <dgm:pt modelId="{37ACB184-7B1F-4278-8B0B-7234F64FDC92}" type="sibTrans" cxnId="{C4DEBDE7-930B-4F85-A2FA-945185BBC376}">
      <dgm:prSet/>
      <dgm:spPr/>
      <dgm:t>
        <a:bodyPr/>
        <a:lstStyle/>
        <a:p>
          <a:endParaRPr lang="fi-FI"/>
        </a:p>
      </dgm:t>
    </dgm:pt>
    <dgm:pt modelId="{FA881691-EBFE-4FAF-A60B-25B1EED8C40B}">
      <dgm:prSet/>
      <dgm:spPr/>
      <dgm:t>
        <a:bodyPr/>
        <a:lstStyle/>
        <a:p>
          <a:r>
            <a:rPr lang="fi-FI"/>
            <a:t>Ei tule kouluun lainkaan!</a:t>
          </a:r>
        </a:p>
      </dgm:t>
    </dgm:pt>
    <dgm:pt modelId="{F31E8A39-1B8F-438E-8FF0-01789DFBDB16}" type="parTrans" cxnId="{6F102EEC-8574-40C2-87D0-F9F38561105F}">
      <dgm:prSet/>
      <dgm:spPr/>
      <dgm:t>
        <a:bodyPr/>
        <a:lstStyle/>
        <a:p>
          <a:endParaRPr lang="fi-FI"/>
        </a:p>
      </dgm:t>
    </dgm:pt>
    <dgm:pt modelId="{D0DF751A-C06B-4F84-90A4-DDA185018414}" type="sibTrans" cxnId="{6F102EEC-8574-40C2-87D0-F9F38561105F}">
      <dgm:prSet/>
      <dgm:spPr/>
      <dgm:t>
        <a:bodyPr/>
        <a:lstStyle/>
        <a:p>
          <a:endParaRPr lang="fi-FI"/>
        </a:p>
      </dgm:t>
    </dgm:pt>
    <dgm:pt modelId="{71F51899-951E-437B-9E1A-6B01752A62E7}" type="pres">
      <dgm:prSet presAssocID="{3AEDFE22-AEF1-40BB-9ACF-56CBEC7C8EB6}" presName="CompostProcess" presStyleCnt="0">
        <dgm:presLayoutVars>
          <dgm:dir/>
          <dgm:resizeHandles val="exact"/>
        </dgm:presLayoutVars>
      </dgm:prSet>
      <dgm:spPr/>
    </dgm:pt>
    <dgm:pt modelId="{C521744C-65E6-454D-B200-9911AE3F45C2}" type="pres">
      <dgm:prSet presAssocID="{3AEDFE22-AEF1-40BB-9ACF-56CBEC7C8EB6}" presName="arrow" presStyleLbl="bgShp" presStyleIdx="0" presStyleCnt="1"/>
      <dgm:spPr/>
    </dgm:pt>
    <dgm:pt modelId="{A665F8EE-D1CB-4D5A-82F7-0E97AD052057}" type="pres">
      <dgm:prSet presAssocID="{3AEDFE22-AEF1-40BB-9ACF-56CBEC7C8EB6}" presName="linearProcess" presStyleCnt="0"/>
      <dgm:spPr/>
    </dgm:pt>
    <dgm:pt modelId="{4E089DA1-E1CE-4467-9E90-0997D06B93D8}" type="pres">
      <dgm:prSet presAssocID="{4F89727F-B006-4311-AB45-D40B146F89E3}" presName="textNode" presStyleLbl="node1" presStyleIdx="0" presStyleCnt="7">
        <dgm:presLayoutVars>
          <dgm:bulletEnabled val="1"/>
        </dgm:presLayoutVars>
      </dgm:prSet>
      <dgm:spPr/>
    </dgm:pt>
    <dgm:pt modelId="{9B8D12E0-76FE-4343-A66B-C41CB42DD0C4}" type="pres">
      <dgm:prSet presAssocID="{E70456A5-2BD2-43FC-84EF-45B1F190E3B6}" presName="sibTrans" presStyleCnt="0"/>
      <dgm:spPr/>
    </dgm:pt>
    <dgm:pt modelId="{54DC354E-D9A4-4298-910C-1F18DCC82DDF}" type="pres">
      <dgm:prSet presAssocID="{26E07665-A36C-414C-9BF8-91D33BAB0FFD}" presName="textNode" presStyleLbl="node1" presStyleIdx="1" presStyleCnt="7">
        <dgm:presLayoutVars>
          <dgm:bulletEnabled val="1"/>
        </dgm:presLayoutVars>
      </dgm:prSet>
      <dgm:spPr/>
    </dgm:pt>
    <dgm:pt modelId="{DB9F7670-B9A0-42C8-865D-0C18D757112D}" type="pres">
      <dgm:prSet presAssocID="{37ACB184-7B1F-4278-8B0B-7234F64FDC92}" presName="sibTrans" presStyleCnt="0"/>
      <dgm:spPr/>
    </dgm:pt>
    <dgm:pt modelId="{212E6639-4698-4C99-ACB4-F3FD3E56162B}" type="pres">
      <dgm:prSet presAssocID="{2A4B0700-37CA-4EA6-822B-883251E56EE7}" presName="textNode" presStyleLbl="node1" presStyleIdx="2" presStyleCnt="7">
        <dgm:presLayoutVars>
          <dgm:bulletEnabled val="1"/>
        </dgm:presLayoutVars>
      </dgm:prSet>
      <dgm:spPr/>
    </dgm:pt>
    <dgm:pt modelId="{DB0ED0E6-726E-4A75-B836-957F096DE648}" type="pres">
      <dgm:prSet presAssocID="{62D4C467-DC8D-4580-AE58-99EAAE6BC4FA}" presName="sibTrans" presStyleCnt="0"/>
      <dgm:spPr/>
    </dgm:pt>
    <dgm:pt modelId="{2C97526F-FD38-4BEA-A87E-4C72D4DC3E9F}" type="pres">
      <dgm:prSet presAssocID="{279D5A4B-9300-462D-8897-DA1911F25931}" presName="textNode" presStyleLbl="node1" presStyleIdx="3" presStyleCnt="7">
        <dgm:presLayoutVars>
          <dgm:bulletEnabled val="1"/>
        </dgm:presLayoutVars>
      </dgm:prSet>
      <dgm:spPr/>
    </dgm:pt>
    <dgm:pt modelId="{68FF14FD-7970-4D5F-8896-324DE256E072}" type="pres">
      <dgm:prSet presAssocID="{08B72E04-C953-4572-862A-1D155046E083}" presName="sibTrans" presStyleCnt="0"/>
      <dgm:spPr/>
    </dgm:pt>
    <dgm:pt modelId="{AF32933E-8398-4094-95AC-5690782D254E}" type="pres">
      <dgm:prSet presAssocID="{033D443F-BE04-4477-837A-32DB9AE9DC01}" presName="textNode" presStyleLbl="node1" presStyleIdx="4" presStyleCnt="7">
        <dgm:presLayoutVars>
          <dgm:bulletEnabled val="1"/>
        </dgm:presLayoutVars>
      </dgm:prSet>
      <dgm:spPr/>
    </dgm:pt>
    <dgm:pt modelId="{1EC151C9-8F4B-4BE2-8771-3BD4C78F93DE}" type="pres">
      <dgm:prSet presAssocID="{E95792B3-0830-4A15-B3FE-405D52CA9737}" presName="sibTrans" presStyleCnt="0"/>
      <dgm:spPr/>
    </dgm:pt>
    <dgm:pt modelId="{9A9E997D-D3DA-471B-B445-1DE368FE533D}" type="pres">
      <dgm:prSet presAssocID="{129ED29C-AE0C-46F7-A31C-549D9A4FAC5E}" presName="textNode" presStyleLbl="node1" presStyleIdx="5" presStyleCnt="7">
        <dgm:presLayoutVars>
          <dgm:bulletEnabled val="1"/>
        </dgm:presLayoutVars>
      </dgm:prSet>
      <dgm:spPr/>
    </dgm:pt>
    <dgm:pt modelId="{F7B63EC2-5B3C-49E3-BECE-EEAF4E6E57C5}" type="pres">
      <dgm:prSet presAssocID="{5CE76004-9E6B-4F18-A3D8-81E5C970ECDC}" presName="sibTrans" presStyleCnt="0"/>
      <dgm:spPr/>
    </dgm:pt>
    <dgm:pt modelId="{CA736D65-5608-40B3-8478-8D414ABCAF59}" type="pres">
      <dgm:prSet presAssocID="{FA881691-EBFE-4FAF-A60B-25B1EED8C40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6B9BE2B-1E54-4CEE-8AE1-DF8D81E12C95}" srcId="{3AEDFE22-AEF1-40BB-9ACF-56CBEC7C8EB6}" destId="{129ED29C-AE0C-46F7-A31C-549D9A4FAC5E}" srcOrd="5" destOrd="0" parTransId="{E051C028-1EFC-464D-9665-BC99312CA150}" sibTransId="{5CE76004-9E6B-4F18-A3D8-81E5C970ECDC}"/>
    <dgm:cxn modelId="{D63EE838-063B-47D0-9106-FFD61CC837EF}" type="presOf" srcId="{129ED29C-AE0C-46F7-A31C-549D9A4FAC5E}" destId="{9A9E997D-D3DA-471B-B445-1DE368FE533D}" srcOrd="0" destOrd="0" presId="urn:microsoft.com/office/officeart/2005/8/layout/hProcess9"/>
    <dgm:cxn modelId="{01CC5B3A-6A85-4495-AF67-2CACAA5EC6B1}" srcId="{3AEDFE22-AEF1-40BB-9ACF-56CBEC7C8EB6}" destId="{033D443F-BE04-4477-837A-32DB9AE9DC01}" srcOrd="4" destOrd="0" parTransId="{636D436B-7E97-4F0C-9FF5-15D0BBD4CC72}" sibTransId="{E95792B3-0830-4A15-B3FE-405D52CA9737}"/>
    <dgm:cxn modelId="{13EB5568-D220-430D-9920-E55C78888BE9}" type="presOf" srcId="{2A4B0700-37CA-4EA6-822B-883251E56EE7}" destId="{212E6639-4698-4C99-ACB4-F3FD3E56162B}" srcOrd="0" destOrd="0" presId="urn:microsoft.com/office/officeart/2005/8/layout/hProcess9"/>
    <dgm:cxn modelId="{1FED3B70-5D67-4F86-B847-B8A7555ACBF4}" type="presOf" srcId="{26E07665-A36C-414C-9BF8-91D33BAB0FFD}" destId="{54DC354E-D9A4-4298-910C-1F18DCC82DDF}" srcOrd="0" destOrd="0" presId="urn:microsoft.com/office/officeart/2005/8/layout/hProcess9"/>
    <dgm:cxn modelId="{6F35F874-06CE-40F9-BA57-B4B64D036A5F}" srcId="{3AEDFE22-AEF1-40BB-9ACF-56CBEC7C8EB6}" destId="{2A4B0700-37CA-4EA6-822B-883251E56EE7}" srcOrd="2" destOrd="0" parTransId="{CE86B754-6153-4794-A61E-E9066722E215}" sibTransId="{62D4C467-DC8D-4580-AE58-99EAAE6BC4FA}"/>
    <dgm:cxn modelId="{C0234888-5E65-48D8-9F83-F34FED6D8105}" type="presOf" srcId="{4F89727F-B006-4311-AB45-D40B146F89E3}" destId="{4E089DA1-E1CE-4467-9E90-0997D06B93D8}" srcOrd="0" destOrd="0" presId="urn:microsoft.com/office/officeart/2005/8/layout/hProcess9"/>
    <dgm:cxn modelId="{512F54A0-60FC-48D2-9BFE-DC75D99077E0}" type="presOf" srcId="{033D443F-BE04-4477-837A-32DB9AE9DC01}" destId="{AF32933E-8398-4094-95AC-5690782D254E}" srcOrd="0" destOrd="0" presId="urn:microsoft.com/office/officeart/2005/8/layout/hProcess9"/>
    <dgm:cxn modelId="{C8055CBD-726D-4B65-8EBF-F7CF0D00A83E}" srcId="{3AEDFE22-AEF1-40BB-9ACF-56CBEC7C8EB6}" destId="{279D5A4B-9300-462D-8897-DA1911F25931}" srcOrd="3" destOrd="0" parTransId="{A20ADA01-5A50-4A15-A599-6B2EF4AE538E}" sibTransId="{08B72E04-C953-4572-862A-1D155046E083}"/>
    <dgm:cxn modelId="{66773EC3-8B24-4F8B-8519-66BBC15A96EF}" srcId="{3AEDFE22-AEF1-40BB-9ACF-56CBEC7C8EB6}" destId="{4F89727F-B006-4311-AB45-D40B146F89E3}" srcOrd="0" destOrd="0" parTransId="{9B536624-8ECE-46C5-8D6F-400324FE7761}" sibTransId="{E70456A5-2BD2-43FC-84EF-45B1F190E3B6}"/>
    <dgm:cxn modelId="{EA292CCA-F3AF-4166-A167-D747150CB62B}" type="presOf" srcId="{3AEDFE22-AEF1-40BB-9ACF-56CBEC7C8EB6}" destId="{71F51899-951E-437B-9E1A-6B01752A62E7}" srcOrd="0" destOrd="0" presId="urn:microsoft.com/office/officeart/2005/8/layout/hProcess9"/>
    <dgm:cxn modelId="{29879CD0-C0C8-410B-853D-94B7CC1AF469}" type="presOf" srcId="{279D5A4B-9300-462D-8897-DA1911F25931}" destId="{2C97526F-FD38-4BEA-A87E-4C72D4DC3E9F}" srcOrd="0" destOrd="0" presId="urn:microsoft.com/office/officeart/2005/8/layout/hProcess9"/>
    <dgm:cxn modelId="{C4DEBDE7-930B-4F85-A2FA-945185BBC376}" srcId="{3AEDFE22-AEF1-40BB-9ACF-56CBEC7C8EB6}" destId="{26E07665-A36C-414C-9BF8-91D33BAB0FFD}" srcOrd="1" destOrd="0" parTransId="{AF1C0050-943F-4E39-AA15-F8EA6D3C6A46}" sibTransId="{37ACB184-7B1F-4278-8B0B-7234F64FDC92}"/>
    <dgm:cxn modelId="{6F102EEC-8574-40C2-87D0-F9F38561105F}" srcId="{3AEDFE22-AEF1-40BB-9ACF-56CBEC7C8EB6}" destId="{FA881691-EBFE-4FAF-A60B-25B1EED8C40B}" srcOrd="6" destOrd="0" parTransId="{F31E8A39-1B8F-438E-8FF0-01789DFBDB16}" sibTransId="{D0DF751A-C06B-4F84-90A4-DDA185018414}"/>
    <dgm:cxn modelId="{6EA104F2-27AD-4411-B547-7CEB5CD73820}" type="presOf" srcId="{FA881691-EBFE-4FAF-A60B-25B1EED8C40B}" destId="{CA736D65-5608-40B3-8478-8D414ABCAF59}" srcOrd="0" destOrd="0" presId="urn:microsoft.com/office/officeart/2005/8/layout/hProcess9"/>
    <dgm:cxn modelId="{3C36B938-2F01-4CD5-BFD9-1145F0BBE43D}" type="presParOf" srcId="{71F51899-951E-437B-9E1A-6B01752A62E7}" destId="{C521744C-65E6-454D-B200-9911AE3F45C2}" srcOrd="0" destOrd="0" presId="urn:microsoft.com/office/officeart/2005/8/layout/hProcess9"/>
    <dgm:cxn modelId="{2B948228-5FB8-430B-A1C1-07BA9049D020}" type="presParOf" srcId="{71F51899-951E-437B-9E1A-6B01752A62E7}" destId="{A665F8EE-D1CB-4D5A-82F7-0E97AD052057}" srcOrd="1" destOrd="0" presId="urn:microsoft.com/office/officeart/2005/8/layout/hProcess9"/>
    <dgm:cxn modelId="{8B089C88-6CB7-4085-A8CB-02F9FD5440B7}" type="presParOf" srcId="{A665F8EE-D1CB-4D5A-82F7-0E97AD052057}" destId="{4E089DA1-E1CE-4467-9E90-0997D06B93D8}" srcOrd="0" destOrd="0" presId="urn:microsoft.com/office/officeart/2005/8/layout/hProcess9"/>
    <dgm:cxn modelId="{75520A82-EF70-40A5-933B-C9E8A6A83ED4}" type="presParOf" srcId="{A665F8EE-D1CB-4D5A-82F7-0E97AD052057}" destId="{9B8D12E0-76FE-4343-A66B-C41CB42DD0C4}" srcOrd="1" destOrd="0" presId="urn:microsoft.com/office/officeart/2005/8/layout/hProcess9"/>
    <dgm:cxn modelId="{668AE6CB-EB24-47C6-A6AA-2381A80C4076}" type="presParOf" srcId="{A665F8EE-D1CB-4D5A-82F7-0E97AD052057}" destId="{54DC354E-D9A4-4298-910C-1F18DCC82DDF}" srcOrd="2" destOrd="0" presId="urn:microsoft.com/office/officeart/2005/8/layout/hProcess9"/>
    <dgm:cxn modelId="{9B6CDFBC-B6F4-42AE-845A-70AE18BEDBAF}" type="presParOf" srcId="{A665F8EE-D1CB-4D5A-82F7-0E97AD052057}" destId="{DB9F7670-B9A0-42C8-865D-0C18D757112D}" srcOrd="3" destOrd="0" presId="urn:microsoft.com/office/officeart/2005/8/layout/hProcess9"/>
    <dgm:cxn modelId="{A6DA2DC6-1F2E-4C9D-AD65-9A5B00A564CF}" type="presParOf" srcId="{A665F8EE-D1CB-4D5A-82F7-0E97AD052057}" destId="{212E6639-4698-4C99-ACB4-F3FD3E56162B}" srcOrd="4" destOrd="0" presId="urn:microsoft.com/office/officeart/2005/8/layout/hProcess9"/>
    <dgm:cxn modelId="{F51ECB96-8623-475C-9164-8615C008BDF9}" type="presParOf" srcId="{A665F8EE-D1CB-4D5A-82F7-0E97AD052057}" destId="{DB0ED0E6-726E-4A75-B836-957F096DE648}" srcOrd="5" destOrd="0" presId="urn:microsoft.com/office/officeart/2005/8/layout/hProcess9"/>
    <dgm:cxn modelId="{F3BB7482-CDC0-4EE3-BDCC-6EE378E695B0}" type="presParOf" srcId="{A665F8EE-D1CB-4D5A-82F7-0E97AD052057}" destId="{2C97526F-FD38-4BEA-A87E-4C72D4DC3E9F}" srcOrd="6" destOrd="0" presId="urn:microsoft.com/office/officeart/2005/8/layout/hProcess9"/>
    <dgm:cxn modelId="{3D5D3516-90E5-40D8-AAE3-7C09A5E8B858}" type="presParOf" srcId="{A665F8EE-D1CB-4D5A-82F7-0E97AD052057}" destId="{68FF14FD-7970-4D5F-8896-324DE256E072}" srcOrd="7" destOrd="0" presId="urn:microsoft.com/office/officeart/2005/8/layout/hProcess9"/>
    <dgm:cxn modelId="{63BDAFBF-6132-45F0-9468-1578D52C6D6E}" type="presParOf" srcId="{A665F8EE-D1CB-4D5A-82F7-0E97AD052057}" destId="{AF32933E-8398-4094-95AC-5690782D254E}" srcOrd="8" destOrd="0" presId="urn:microsoft.com/office/officeart/2005/8/layout/hProcess9"/>
    <dgm:cxn modelId="{271A1093-66D9-4238-A7CF-C71AF9B33B9F}" type="presParOf" srcId="{A665F8EE-D1CB-4D5A-82F7-0E97AD052057}" destId="{1EC151C9-8F4B-4BE2-8771-3BD4C78F93DE}" srcOrd="9" destOrd="0" presId="urn:microsoft.com/office/officeart/2005/8/layout/hProcess9"/>
    <dgm:cxn modelId="{60877D12-8735-4114-8787-C92FD9D68B33}" type="presParOf" srcId="{A665F8EE-D1CB-4D5A-82F7-0E97AD052057}" destId="{9A9E997D-D3DA-471B-B445-1DE368FE533D}" srcOrd="10" destOrd="0" presId="urn:microsoft.com/office/officeart/2005/8/layout/hProcess9"/>
    <dgm:cxn modelId="{BFEBF7AE-09E5-4B7F-BEBF-D214236E955F}" type="presParOf" srcId="{A665F8EE-D1CB-4D5A-82F7-0E97AD052057}" destId="{F7B63EC2-5B3C-49E3-BECE-EEAF4E6E57C5}" srcOrd="11" destOrd="0" presId="urn:microsoft.com/office/officeart/2005/8/layout/hProcess9"/>
    <dgm:cxn modelId="{34CD45EC-C8D0-4BAB-84D4-5EDB5E2095F3}" type="presParOf" srcId="{A665F8EE-D1CB-4D5A-82F7-0E97AD052057}" destId="{CA736D65-5608-40B3-8478-8D414ABCAF5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5BC66-0B5A-462C-B790-68B1CC9D4AC8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1AE8BF6D-FAC9-461A-8FAA-4D804F763E05}">
      <dgm:prSet phldrT="[Teksti]"/>
      <dgm:spPr>
        <a:xfrm>
          <a:off x="1337" y="986524"/>
          <a:ext cx="2190092" cy="2190092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Arvostava, eheyttävä kohtaaminen</a:t>
          </a:r>
        </a:p>
      </dgm:t>
    </dgm:pt>
    <dgm:pt modelId="{31410B6D-72C0-4E9B-B2A3-C799D984DFF3}" type="parTrans" cxnId="{459561ED-8C45-4481-8426-DA16129D3855}">
      <dgm:prSet/>
      <dgm:spPr/>
      <dgm:t>
        <a:bodyPr/>
        <a:lstStyle/>
        <a:p>
          <a:endParaRPr lang="fi-FI"/>
        </a:p>
      </dgm:t>
    </dgm:pt>
    <dgm:pt modelId="{95FF2800-CF34-46D0-B1F4-456269D9E845}" type="sibTrans" cxnId="{459561ED-8C45-4481-8426-DA16129D3855}">
      <dgm:prSet/>
      <dgm:spPr/>
      <dgm:t>
        <a:bodyPr/>
        <a:lstStyle/>
        <a:p>
          <a:endParaRPr lang="fi-FI"/>
        </a:p>
      </dgm:t>
    </dgm:pt>
    <dgm:pt modelId="{559BE62D-C6BC-4562-8BA1-31B81BB7CD01}">
      <dgm:prSet phldrT="[Teksti]"/>
      <dgm:spPr>
        <a:xfrm>
          <a:off x="1753410" y="986524"/>
          <a:ext cx="2190092" cy="2190092"/>
        </a:xfrm>
        <a:prstGeom prst="ellipse">
          <a:avLst/>
        </a:prstGeom>
        <a:solidFill>
          <a:srgbClr val="FFC000">
            <a:alpha val="50000"/>
            <a:hueOff val="2079139"/>
            <a:satOff val="-9594"/>
            <a:lumOff val="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Toivon tuominen</a:t>
          </a:r>
        </a:p>
      </dgm:t>
    </dgm:pt>
    <dgm:pt modelId="{2804C955-9CE8-49AC-B465-F1B6DB670AE8}" type="parTrans" cxnId="{6D9E622F-74A8-4BAA-8C5C-70E2C193DBDA}">
      <dgm:prSet/>
      <dgm:spPr/>
      <dgm:t>
        <a:bodyPr/>
        <a:lstStyle/>
        <a:p>
          <a:endParaRPr lang="fi-FI"/>
        </a:p>
      </dgm:t>
    </dgm:pt>
    <dgm:pt modelId="{0FF88E69-9B2B-4B5C-A58C-A3ECD7F16B5D}" type="sibTrans" cxnId="{6D9E622F-74A8-4BAA-8C5C-70E2C193DBDA}">
      <dgm:prSet/>
      <dgm:spPr/>
      <dgm:t>
        <a:bodyPr/>
        <a:lstStyle/>
        <a:p>
          <a:endParaRPr lang="fi-FI"/>
        </a:p>
      </dgm:t>
    </dgm:pt>
    <dgm:pt modelId="{8663ABE0-8916-4187-BACD-A22B1C2C75B4}">
      <dgm:prSet phldrT="[Teksti]"/>
      <dgm:spPr>
        <a:xfrm>
          <a:off x="5257558" y="986524"/>
          <a:ext cx="2190092" cy="2190092"/>
        </a:xfrm>
        <a:prstGeom prst="ellipse">
          <a:avLst/>
        </a:prstGeom>
        <a:solidFill>
          <a:srgbClr val="FFC000">
            <a:alpha val="50000"/>
            <a:hueOff val="6237415"/>
            <a:satOff val="-28781"/>
            <a:lumOff val="1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Joustavuus</a:t>
          </a:r>
        </a:p>
      </dgm:t>
    </dgm:pt>
    <dgm:pt modelId="{72D5BB32-7C87-48E9-90AE-6EF17B7FC989}" type="parTrans" cxnId="{8BE862A4-A966-4ECE-9A8A-BF6AA29698DF}">
      <dgm:prSet/>
      <dgm:spPr/>
      <dgm:t>
        <a:bodyPr/>
        <a:lstStyle/>
        <a:p>
          <a:endParaRPr lang="fi-FI"/>
        </a:p>
      </dgm:t>
    </dgm:pt>
    <dgm:pt modelId="{B7FA8D8B-D360-4A33-B6F3-0687D0493BF2}" type="sibTrans" cxnId="{8BE862A4-A966-4ECE-9A8A-BF6AA29698DF}">
      <dgm:prSet/>
      <dgm:spPr/>
      <dgm:t>
        <a:bodyPr/>
        <a:lstStyle/>
        <a:p>
          <a:endParaRPr lang="fi-FI"/>
        </a:p>
      </dgm:t>
    </dgm:pt>
    <dgm:pt modelId="{7BD482D8-7743-417A-887A-D666DFD3A7F1}">
      <dgm:prSet phldrT="[Teksti]"/>
      <dgm:spPr>
        <a:xfrm>
          <a:off x="7009632" y="986524"/>
          <a:ext cx="2190092" cy="2190092"/>
        </a:xfrm>
        <a:prstGeom prst="ellipse">
          <a:avLst/>
        </a:prstGeom>
        <a:solidFill>
          <a:srgbClr val="FFC000">
            <a:alpha val="50000"/>
            <a:hueOff val="8316554"/>
            <a:satOff val="-38374"/>
            <a:lumOff val="1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Rohkeus</a:t>
          </a:r>
        </a:p>
      </dgm:t>
    </dgm:pt>
    <dgm:pt modelId="{50AD550E-FE8F-43AF-832E-8206E3E72216}" type="parTrans" cxnId="{D9A4E38C-388E-467E-AAA4-0586776B2606}">
      <dgm:prSet/>
      <dgm:spPr/>
      <dgm:t>
        <a:bodyPr/>
        <a:lstStyle/>
        <a:p>
          <a:endParaRPr lang="fi-FI"/>
        </a:p>
      </dgm:t>
    </dgm:pt>
    <dgm:pt modelId="{68EDF0C1-F5B0-475B-8287-BFDB3B81DBD1}" type="sibTrans" cxnId="{D9A4E38C-388E-467E-AAA4-0586776B2606}">
      <dgm:prSet/>
      <dgm:spPr/>
      <dgm:t>
        <a:bodyPr/>
        <a:lstStyle/>
        <a:p>
          <a:endParaRPr lang="fi-FI"/>
        </a:p>
      </dgm:t>
    </dgm:pt>
    <dgm:pt modelId="{889DBF77-CD61-433A-A7CA-AC7F85B64E64}">
      <dgm:prSet/>
      <dgm:spPr>
        <a:xfrm>
          <a:off x="3505484" y="986524"/>
          <a:ext cx="2190092" cy="2190092"/>
        </a:xfrm>
        <a:prstGeom prst="ellipse">
          <a:avLst/>
        </a:prstGeom>
        <a:solidFill>
          <a:srgbClr val="FFC000">
            <a:alpha val="50000"/>
            <a:hueOff val="4158277"/>
            <a:satOff val="-19187"/>
            <a:lumOff val="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Sitoutuminen</a:t>
          </a:r>
        </a:p>
      </dgm:t>
    </dgm:pt>
    <dgm:pt modelId="{EB9DB380-08D4-4CFE-B214-EBD55AA453BE}" type="parTrans" cxnId="{E59817EE-8476-4227-9F39-2D35E6268E65}">
      <dgm:prSet/>
      <dgm:spPr/>
      <dgm:t>
        <a:bodyPr/>
        <a:lstStyle/>
        <a:p>
          <a:endParaRPr lang="fi-FI"/>
        </a:p>
      </dgm:t>
    </dgm:pt>
    <dgm:pt modelId="{E5F13F43-617E-4AC7-BE03-B2BF8AD304C3}" type="sibTrans" cxnId="{E59817EE-8476-4227-9F39-2D35E6268E65}">
      <dgm:prSet/>
      <dgm:spPr/>
      <dgm:t>
        <a:bodyPr/>
        <a:lstStyle/>
        <a:p>
          <a:endParaRPr lang="fi-FI"/>
        </a:p>
      </dgm:t>
    </dgm:pt>
    <dgm:pt modelId="{98486014-DF48-42B6-88C8-D201483567BF}">
      <dgm:prSet/>
      <dgm:spPr>
        <a:xfrm>
          <a:off x="8761706" y="986524"/>
          <a:ext cx="2190092" cy="2190092"/>
        </a:xfrm>
        <a:prstGeom prst="ellipse">
          <a:avLst/>
        </a:prstGeom>
        <a:solidFill>
          <a:srgbClr val="FFC000">
            <a:alpha val="50000"/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Verkostotyö</a:t>
          </a:r>
        </a:p>
      </dgm:t>
    </dgm:pt>
    <dgm:pt modelId="{F86BFC4C-3D33-4D92-9942-0A0A472236EF}" type="parTrans" cxnId="{12E59BE6-CDC8-4B5A-B9A7-12D5F2FC34D9}">
      <dgm:prSet/>
      <dgm:spPr/>
      <dgm:t>
        <a:bodyPr/>
        <a:lstStyle/>
        <a:p>
          <a:endParaRPr lang="fi-FI"/>
        </a:p>
      </dgm:t>
    </dgm:pt>
    <dgm:pt modelId="{370A3D76-05F6-42AA-A650-88F82477DC52}" type="sibTrans" cxnId="{12E59BE6-CDC8-4B5A-B9A7-12D5F2FC34D9}">
      <dgm:prSet/>
      <dgm:spPr/>
      <dgm:t>
        <a:bodyPr/>
        <a:lstStyle/>
        <a:p>
          <a:endParaRPr lang="fi-FI"/>
        </a:p>
      </dgm:t>
    </dgm:pt>
    <dgm:pt modelId="{AF6CF1AA-38B5-4C74-AFAC-AC9338A8C743}" type="pres">
      <dgm:prSet presAssocID="{B375BC66-0B5A-462C-B790-68B1CC9D4AC8}" presName="Name0" presStyleCnt="0">
        <dgm:presLayoutVars>
          <dgm:dir/>
          <dgm:resizeHandles val="exact"/>
        </dgm:presLayoutVars>
      </dgm:prSet>
      <dgm:spPr/>
    </dgm:pt>
    <dgm:pt modelId="{17A700A7-7F2B-4313-9F35-F1A0CAD5C5A4}" type="pres">
      <dgm:prSet presAssocID="{1AE8BF6D-FAC9-461A-8FAA-4D804F763E05}" presName="Name5" presStyleLbl="vennNode1" presStyleIdx="0" presStyleCnt="6">
        <dgm:presLayoutVars>
          <dgm:bulletEnabled val="1"/>
        </dgm:presLayoutVars>
      </dgm:prSet>
      <dgm:spPr/>
    </dgm:pt>
    <dgm:pt modelId="{7BE12120-DA99-4563-B39E-4B01596F8DF6}" type="pres">
      <dgm:prSet presAssocID="{95FF2800-CF34-46D0-B1F4-456269D9E845}" presName="space" presStyleCnt="0"/>
      <dgm:spPr/>
    </dgm:pt>
    <dgm:pt modelId="{36E69D06-6DFD-48F7-B45D-7770D0263B78}" type="pres">
      <dgm:prSet presAssocID="{559BE62D-C6BC-4562-8BA1-31B81BB7CD01}" presName="Name5" presStyleLbl="vennNode1" presStyleIdx="1" presStyleCnt="6">
        <dgm:presLayoutVars>
          <dgm:bulletEnabled val="1"/>
        </dgm:presLayoutVars>
      </dgm:prSet>
      <dgm:spPr/>
    </dgm:pt>
    <dgm:pt modelId="{E0B533CC-AC3F-4617-9A45-72D1C6B9D037}" type="pres">
      <dgm:prSet presAssocID="{0FF88E69-9B2B-4B5C-A58C-A3ECD7F16B5D}" presName="space" presStyleCnt="0"/>
      <dgm:spPr/>
    </dgm:pt>
    <dgm:pt modelId="{3303FE53-3084-432D-8934-C0A77A99761E}" type="pres">
      <dgm:prSet presAssocID="{889DBF77-CD61-433A-A7CA-AC7F85B64E64}" presName="Name5" presStyleLbl="vennNode1" presStyleIdx="2" presStyleCnt="6">
        <dgm:presLayoutVars>
          <dgm:bulletEnabled val="1"/>
        </dgm:presLayoutVars>
      </dgm:prSet>
      <dgm:spPr/>
    </dgm:pt>
    <dgm:pt modelId="{2D9CFF55-8367-4F96-9F18-EACF7C814FB7}" type="pres">
      <dgm:prSet presAssocID="{E5F13F43-617E-4AC7-BE03-B2BF8AD304C3}" presName="space" presStyleCnt="0"/>
      <dgm:spPr/>
    </dgm:pt>
    <dgm:pt modelId="{5811081E-E22E-44E7-9A10-C611F115E3F9}" type="pres">
      <dgm:prSet presAssocID="{8663ABE0-8916-4187-BACD-A22B1C2C75B4}" presName="Name5" presStyleLbl="vennNode1" presStyleIdx="3" presStyleCnt="6">
        <dgm:presLayoutVars>
          <dgm:bulletEnabled val="1"/>
        </dgm:presLayoutVars>
      </dgm:prSet>
      <dgm:spPr/>
    </dgm:pt>
    <dgm:pt modelId="{5894D292-BA70-4350-A1DC-BFC1BFDDEB43}" type="pres">
      <dgm:prSet presAssocID="{B7FA8D8B-D360-4A33-B6F3-0687D0493BF2}" presName="space" presStyleCnt="0"/>
      <dgm:spPr/>
    </dgm:pt>
    <dgm:pt modelId="{94CB1E9D-1F5E-4E9B-9903-A5623E4A7E97}" type="pres">
      <dgm:prSet presAssocID="{7BD482D8-7743-417A-887A-D666DFD3A7F1}" presName="Name5" presStyleLbl="vennNode1" presStyleIdx="4" presStyleCnt="6">
        <dgm:presLayoutVars>
          <dgm:bulletEnabled val="1"/>
        </dgm:presLayoutVars>
      </dgm:prSet>
      <dgm:spPr/>
    </dgm:pt>
    <dgm:pt modelId="{2896777A-23E8-4676-9A3F-7F65A787971D}" type="pres">
      <dgm:prSet presAssocID="{68EDF0C1-F5B0-475B-8287-BFDB3B81DBD1}" presName="space" presStyleCnt="0"/>
      <dgm:spPr/>
    </dgm:pt>
    <dgm:pt modelId="{307F30C9-4230-4586-9EAF-E6C231F3F2AC}" type="pres">
      <dgm:prSet presAssocID="{98486014-DF48-42B6-88C8-D201483567BF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E9BDD20D-8845-46B7-8977-03DE10A916C9}" type="presOf" srcId="{8663ABE0-8916-4187-BACD-A22B1C2C75B4}" destId="{5811081E-E22E-44E7-9A10-C611F115E3F9}" srcOrd="0" destOrd="0" presId="urn:microsoft.com/office/officeart/2005/8/layout/venn3"/>
    <dgm:cxn modelId="{D13EA018-03EE-49AC-9509-929E9310EC6B}" type="presOf" srcId="{7BD482D8-7743-417A-887A-D666DFD3A7F1}" destId="{94CB1E9D-1F5E-4E9B-9903-A5623E4A7E97}" srcOrd="0" destOrd="0" presId="urn:microsoft.com/office/officeart/2005/8/layout/venn3"/>
    <dgm:cxn modelId="{44D76822-1B5C-4307-AC83-71AA30FA0DE7}" type="presOf" srcId="{1AE8BF6D-FAC9-461A-8FAA-4D804F763E05}" destId="{17A700A7-7F2B-4313-9F35-F1A0CAD5C5A4}" srcOrd="0" destOrd="0" presId="urn:microsoft.com/office/officeart/2005/8/layout/venn3"/>
    <dgm:cxn modelId="{6D9E622F-74A8-4BAA-8C5C-70E2C193DBDA}" srcId="{B375BC66-0B5A-462C-B790-68B1CC9D4AC8}" destId="{559BE62D-C6BC-4562-8BA1-31B81BB7CD01}" srcOrd="1" destOrd="0" parTransId="{2804C955-9CE8-49AC-B465-F1B6DB670AE8}" sibTransId="{0FF88E69-9B2B-4B5C-A58C-A3ECD7F16B5D}"/>
    <dgm:cxn modelId="{A0F59857-63C8-4CB0-A68E-0D96D690D46A}" type="presOf" srcId="{98486014-DF48-42B6-88C8-D201483567BF}" destId="{307F30C9-4230-4586-9EAF-E6C231F3F2AC}" srcOrd="0" destOrd="0" presId="urn:microsoft.com/office/officeart/2005/8/layout/venn3"/>
    <dgm:cxn modelId="{D9A4E38C-388E-467E-AAA4-0586776B2606}" srcId="{B375BC66-0B5A-462C-B790-68B1CC9D4AC8}" destId="{7BD482D8-7743-417A-887A-D666DFD3A7F1}" srcOrd="4" destOrd="0" parTransId="{50AD550E-FE8F-43AF-832E-8206E3E72216}" sibTransId="{68EDF0C1-F5B0-475B-8287-BFDB3B81DBD1}"/>
    <dgm:cxn modelId="{8BE862A4-A966-4ECE-9A8A-BF6AA29698DF}" srcId="{B375BC66-0B5A-462C-B790-68B1CC9D4AC8}" destId="{8663ABE0-8916-4187-BACD-A22B1C2C75B4}" srcOrd="3" destOrd="0" parTransId="{72D5BB32-7C87-48E9-90AE-6EF17B7FC989}" sibTransId="{B7FA8D8B-D360-4A33-B6F3-0687D0493BF2}"/>
    <dgm:cxn modelId="{465EB2B6-7B2C-4DC5-BF83-5D32520911EC}" type="presOf" srcId="{B375BC66-0B5A-462C-B790-68B1CC9D4AC8}" destId="{AF6CF1AA-38B5-4C74-AFAC-AC9338A8C743}" srcOrd="0" destOrd="0" presId="urn:microsoft.com/office/officeart/2005/8/layout/venn3"/>
    <dgm:cxn modelId="{F68C12DB-3827-451D-BEC1-9B4928626D89}" type="presOf" srcId="{559BE62D-C6BC-4562-8BA1-31B81BB7CD01}" destId="{36E69D06-6DFD-48F7-B45D-7770D0263B78}" srcOrd="0" destOrd="0" presId="urn:microsoft.com/office/officeart/2005/8/layout/venn3"/>
    <dgm:cxn modelId="{12E59BE6-CDC8-4B5A-B9A7-12D5F2FC34D9}" srcId="{B375BC66-0B5A-462C-B790-68B1CC9D4AC8}" destId="{98486014-DF48-42B6-88C8-D201483567BF}" srcOrd="5" destOrd="0" parTransId="{F86BFC4C-3D33-4D92-9942-0A0A472236EF}" sibTransId="{370A3D76-05F6-42AA-A650-88F82477DC52}"/>
    <dgm:cxn modelId="{459561ED-8C45-4481-8426-DA16129D3855}" srcId="{B375BC66-0B5A-462C-B790-68B1CC9D4AC8}" destId="{1AE8BF6D-FAC9-461A-8FAA-4D804F763E05}" srcOrd="0" destOrd="0" parTransId="{31410B6D-72C0-4E9B-B2A3-C799D984DFF3}" sibTransId="{95FF2800-CF34-46D0-B1F4-456269D9E845}"/>
    <dgm:cxn modelId="{E59817EE-8476-4227-9F39-2D35E6268E65}" srcId="{B375BC66-0B5A-462C-B790-68B1CC9D4AC8}" destId="{889DBF77-CD61-433A-A7CA-AC7F85B64E64}" srcOrd="2" destOrd="0" parTransId="{EB9DB380-08D4-4CFE-B214-EBD55AA453BE}" sibTransId="{E5F13F43-617E-4AC7-BE03-B2BF8AD304C3}"/>
    <dgm:cxn modelId="{519A29FB-89CE-473B-9DD7-F64D9F95E893}" type="presOf" srcId="{889DBF77-CD61-433A-A7CA-AC7F85B64E64}" destId="{3303FE53-3084-432D-8934-C0A77A99761E}" srcOrd="0" destOrd="0" presId="urn:microsoft.com/office/officeart/2005/8/layout/venn3"/>
    <dgm:cxn modelId="{E41445D4-0835-417A-9EDD-1058A5E63E52}" type="presParOf" srcId="{AF6CF1AA-38B5-4C74-AFAC-AC9338A8C743}" destId="{17A700A7-7F2B-4313-9F35-F1A0CAD5C5A4}" srcOrd="0" destOrd="0" presId="urn:microsoft.com/office/officeart/2005/8/layout/venn3"/>
    <dgm:cxn modelId="{B535CE7A-BB78-4ECF-BEFA-A5E8F13469AE}" type="presParOf" srcId="{AF6CF1AA-38B5-4C74-AFAC-AC9338A8C743}" destId="{7BE12120-DA99-4563-B39E-4B01596F8DF6}" srcOrd="1" destOrd="0" presId="urn:microsoft.com/office/officeart/2005/8/layout/venn3"/>
    <dgm:cxn modelId="{78298D1D-9B3C-4BBE-93BB-AC37A0A0721B}" type="presParOf" srcId="{AF6CF1AA-38B5-4C74-AFAC-AC9338A8C743}" destId="{36E69D06-6DFD-48F7-B45D-7770D0263B78}" srcOrd="2" destOrd="0" presId="urn:microsoft.com/office/officeart/2005/8/layout/venn3"/>
    <dgm:cxn modelId="{24FBE27D-350E-4AD6-9E36-4DE579305088}" type="presParOf" srcId="{AF6CF1AA-38B5-4C74-AFAC-AC9338A8C743}" destId="{E0B533CC-AC3F-4617-9A45-72D1C6B9D037}" srcOrd="3" destOrd="0" presId="urn:microsoft.com/office/officeart/2005/8/layout/venn3"/>
    <dgm:cxn modelId="{352BB3A6-9140-44F6-80A7-0FF93F5F5EBD}" type="presParOf" srcId="{AF6CF1AA-38B5-4C74-AFAC-AC9338A8C743}" destId="{3303FE53-3084-432D-8934-C0A77A99761E}" srcOrd="4" destOrd="0" presId="urn:microsoft.com/office/officeart/2005/8/layout/venn3"/>
    <dgm:cxn modelId="{CA937F3A-28E4-4B18-95A4-23A45FEA513B}" type="presParOf" srcId="{AF6CF1AA-38B5-4C74-AFAC-AC9338A8C743}" destId="{2D9CFF55-8367-4F96-9F18-EACF7C814FB7}" srcOrd="5" destOrd="0" presId="urn:microsoft.com/office/officeart/2005/8/layout/venn3"/>
    <dgm:cxn modelId="{B3140D8A-4D6C-4CB5-8226-4CA3684651F0}" type="presParOf" srcId="{AF6CF1AA-38B5-4C74-AFAC-AC9338A8C743}" destId="{5811081E-E22E-44E7-9A10-C611F115E3F9}" srcOrd="6" destOrd="0" presId="urn:microsoft.com/office/officeart/2005/8/layout/venn3"/>
    <dgm:cxn modelId="{B321F106-B96E-4EAA-A1DA-883FD0097AFF}" type="presParOf" srcId="{AF6CF1AA-38B5-4C74-AFAC-AC9338A8C743}" destId="{5894D292-BA70-4350-A1DC-BFC1BFDDEB43}" srcOrd="7" destOrd="0" presId="urn:microsoft.com/office/officeart/2005/8/layout/venn3"/>
    <dgm:cxn modelId="{17B34539-82DE-4FA4-9409-352CC2904750}" type="presParOf" srcId="{AF6CF1AA-38B5-4C74-AFAC-AC9338A8C743}" destId="{94CB1E9D-1F5E-4E9B-9903-A5623E4A7E97}" srcOrd="8" destOrd="0" presId="urn:microsoft.com/office/officeart/2005/8/layout/venn3"/>
    <dgm:cxn modelId="{3E1061DD-BB0F-4857-BC64-59338BC4ED68}" type="presParOf" srcId="{AF6CF1AA-38B5-4C74-AFAC-AC9338A8C743}" destId="{2896777A-23E8-4676-9A3F-7F65A787971D}" srcOrd="9" destOrd="0" presId="urn:microsoft.com/office/officeart/2005/8/layout/venn3"/>
    <dgm:cxn modelId="{B3E27272-1A4F-42EE-8038-BD74930BABF7}" type="presParOf" srcId="{AF6CF1AA-38B5-4C74-AFAC-AC9338A8C743}" destId="{307F30C9-4230-4586-9EAF-E6C231F3F2A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9B1C3-34FA-40A3-8B71-6E529067B397}">
      <dsp:nvSpPr>
        <dsp:cNvPr id="0" name=""/>
        <dsp:cNvSpPr/>
      </dsp:nvSpPr>
      <dsp:spPr>
        <a:xfrm rot="5400000">
          <a:off x="5216183" y="-1995643"/>
          <a:ext cx="1570143" cy="58256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u="sng" kern="1200" err="1">
              <a:latin typeface="+mn-lt"/>
              <a:ea typeface="+mn-ea"/>
              <a:cs typeface="+mn-cs"/>
            </a:rPr>
            <a:t>Käsittelemme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yhdessä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seuraavia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teemoja</a:t>
          </a:r>
          <a:r>
            <a:rPr lang="en-US" sz="1500" u="sng" kern="1200">
              <a:latin typeface="+mn-lt"/>
              <a:ea typeface="+mn-ea"/>
              <a:cs typeface="+mn-cs"/>
            </a:rPr>
            <a:t>:</a:t>
          </a:r>
          <a:endParaRPr lang="fi-FI" sz="1500" u="sng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Kouluviihtyvyys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ja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hyvinvointi</a:t>
          </a:r>
          <a:endParaRPr lang="en-US" sz="1500" kern="1200">
            <a:effectLst/>
            <a:latin typeface="+mn-lt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Koulupoissaoloihin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liittyvät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lakimuutokset</a:t>
          </a:r>
          <a:r>
            <a:rPr lang="en-US" sz="1500" kern="1200"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latin typeface="+mn-lt"/>
              <a:ea typeface="+mn-ea"/>
              <a:cs typeface="+mn-cs"/>
            </a:rPr>
            <a:t>sekä</a:t>
          </a:r>
          <a:r>
            <a:rPr lang="en-US" sz="1500" kern="1200"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latin typeface="+mn-lt"/>
              <a:ea typeface="+mn-ea"/>
              <a:cs typeface="+mn-cs"/>
            </a:rPr>
            <a:t>ennaltaehkäisevä</a:t>
          </a:r>
          <a:r>
            <a:rPr lang="en-US" sz="1500" kern="1200"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latin typeface="+mn-lt"/>
              <a:ea typeface="+mn-ea"/>
              <a:cs typeface="+mn-cs"/>
            </a:rPr>
            <a:t>työ</a:t>
          </a:r>
          <a:r>
            <a:rPr lang="en-US" sz="1500" kern="1200"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latin typeface="+mn-lt"/>
              <a:ea typeface="+mn-ea"/>
              <a:cs typeface="+mn-cs"/>
            </a:rPr>
            <a:t>koulussa</a:t>
          </a:r>
          <a:endParaRPr lang="en-US" sz="1500" kern="1200">
            <a:effectLst/>
            <a:latin typeface="+mn-lt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Miten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vahvistetaan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motivaatiota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oppimiseen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ja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koulunkäyntiin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?</a:t>
          </a:r>
        </a:p>
      </dsp:txBody>
      <dsp:txXfrm rot="-5400000">
        <a:off x="3088429" y="208759"/>
        <a:ext cx="5749004" cy="1416847"/>
      </dsp:txXfrm>
    </dsp:sp>
    <dsp:sp modelId="{33E03AE3-77FE-485D-82E5-B747E22925AE}">
      <dsp:nvSpPr>
        <dsp:cNvPr id="0" name=""/>
        <dsp:cNvSpPr/>
      </dsp:nvSpPr>
      <dsp:spPr>
        <a:xfrm>
          <a:off x="372801" y="1431"/>
          <a:ext cx="2715627" cy="18315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1. koulutuspäivä</a:t>
          </a:r>
        </a:p>
      </dsp:txBody>
      <dsp:txXfrm>
        <a:off x="462208" y="90838"/>
        <a:ext cx="2536813" cy="1652689"/>
      </dsp:txXfrm>
    </dsp:sp>
    <dsp:sp modelId="{23748FA6-A0A7-4BC9-AEA6-4864C68D9D06}">
      <dsp:nvSpPr>
        <dsp:cNvPr id="0" name=""/>
        <dsp:cNvSpPr/>
      </dsp:nvSpPr>
      <dsp:spPr>
        <a:xfrm rot="5400000">
          <a:off x="5576715" y="-463268"/>
          <a:ext cx="848819" cy="576882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 Oma oppimistehtävä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 Ennaltaehkäisyä, tukitoimien toteuttamista tai muu kokeilu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 Tehtävän palautus kouluttajille ennen 2. koulutuspäivää</a:t>
          </a:r>
        </a:p>
      </dsp:txBody>
      <dsp:txXfrm rot="-5400000">
        <a:off x="3116715" y="2038168"/>
        <a:ext cx="5727384" cy="765947"/>
      </dsp:txXfrm>
    </dsp:sp>
    <dsp:sp modelId="{D7A570A1-5C78-450E-9937-6DFB3BCAE6A6}">
      <dsp:nvSpPr>
        <dsp:cNvPr id="0" name=""/>
        <dsp:cNvSpPr/>
      </dsp:nvSpPr>
      <dsp:spPr>
        <a:xfrm>
          <a:off x="372801" y="2014585"/>
          <a:ext cx="2742373" cy="710712"/>
        </a:xfrm>
        <a:prstGeom prst="roundRect">
          <a:avLst/>
        </a:prstGeom>
        <a:solidFill>
          <a:schemeClr val="accent4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Välitehtävä</a:t>
          </a:r>
        </a:p>
      </dsp:txBody>
      <dsp:txXfrm>
        <a:off x="407495" y="2049279"/>
        <a:ext cx="2672985" cy="641324"/>
      </dsp:txXfrm>
    </dsp:sp>
    <dsp:sp modelId="{9B3350B2-02C7-46C3-9273-B8BC51312FB6}">
      <dsp:nvSpPr>
        <dsp:cNvPr id="0" name=""/>
        <dsp:cNvSpPr/>
      </dsp:nvSpPr>
      <dsp:spPr>
        <a:xfrm rot="5400000">
          <a:off x="5231209" y="864332"/>
          <a:ext cx="1558270" cy="583071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u="sng" kern="1200" err="1">
              <a:latin typeface="+mn-lt"/>
              <a:ea typeface="+mn-ea"/>
              <a:cs typeface="+mn-cs"/>
            </a:rPr>
            <a:t>Käsittelemme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yhdessä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seuraavia</a:t>
          </a:r>
          <a:r>
            <a:rPr lang="en-US" sz="1500" u="sng" kern="1200">
              <a:latin typeface="+mn-lt"/>
              <a:ea typeface="+mn-ea"/>
              <a:cs typeface="+mn-cs"/>
            </a:rPr>
            <a:t> </a:t>
          </a:r>
          <a:r>
            <a:rPr lang="en-US" sz="1500" u="sng" kern="1200" err="1">
              <a:latin typeface="+mn-lt"/>
              <a:ea typeface="+mn-ea"/>
              <a:cs typeface="+mn-cs"/>
            </a:rPr>
            <a:t>teemoja</a:t>
          </a:r>
          <a:r>
            <a:rPr lang="en-US" sz="1500" u="sng" kern="1200">
              <a:latin typeface="+mn-lt"/>
              <a:ea typeface="+mn-ea"/>
              <a:cs typeface="+mn-cs"/>
            </a:rPr>
            <a:t>:</a:t>
          </a:r>
          <a:endParaRPr lang="fi-FI" sz="1500" u="sng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Neuropsykiatristen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häiriöiden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huomioiminen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Psyykkisen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oireilun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kohtaaminen</a:t>
          </a:r>
          <a:endParaRPr lang="en-US" sz="1500" kern="1200">
            <a:effectLst/>
            <a:latin typeface="+mn-lt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err="1">
              <a:effectLst/>
              <a:latin typeface="+mn-lt"/>
              <a:ea typeface="+mn-ea"/>
              <a:cs typeface="+mn-cs"/>
            </a:rPr>
            <a:t>Miten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sovittaa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yksilöllisiä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tukitoimia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koulupoissaoloihin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ja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seurata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niiden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 </a:t>
          </a:r>
          <a:r>
            <a:rPr lang="en-US" sz="1500" kern="1200" err="1">
              <a:effectLst/>
              <a:latin typeface="+mn-lt"/>
              <a:ea typeface="+mn-ea"/>
              <a:cs typeface="+mn-cs"/>
            </a:rPr>
            <a:t>vaikuttavuutta</a:t>
          </a:r>
          <a:r>
            <a:rPr lang="en-US" sz="1500" kern="1200">
              <a:effectLst/>
              <a:latin typeface="+mn-lt"/>
              <a:ea typeface="+mn-ea"/>
              <a:cs typeface="+mn-cs"/>
            </a:rPr>
            <a:t>?</a:t>
          </a:r>
        </a:p>
      </dsp:txBody>
      <dsp:txXfrm rot="-5400000">
        <a:off x="3094989" y="3076620"/>
        <a:ext cx="5754643" cy="1406134"/>
      </dsp:txXfrm>
    </dsp:sp>
    <dsp:sp modelId="{B4737A00-3970-4837-9B3C-D2EC7D6192F2}">
      <dsp:nvSpPr>
        <dsp:cNvPr id="0" name=""/>
        <dsp:cNvSpPr/>
      </dsp:nvSpPr>
      <dsp:spPr>
        <a:xfrm>
          <a:off x="372801" y="2906948"/>
          <a:ext cx="2722188" cy="17454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2. koulutuspäivä</a:t>
          </a:r>
        </a:p>
      </dsp:txBody>
      <dsp:txXfrm>
        <a:off x="458008" y="2992155"/>
        <a:ext cx="2551774" cy="1575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1744C-65E6-454D-B200-9911AE3F45C2}">
      <dsp:nvSpPr>
        <dsp:cNvPr id="0" name=""/>
        <dsp:cNvSpPr/>
      </dsp:nvSpPr>
      <dsp:spPr>
        <a:xfrm>
          <a:off x="896793" y="0"/>
          <a:ext cx="10163660" cy="43409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89DA1-E1CE-4467-9E90-0997D06B93D8}">
      <dsp:nvSpPr>
        <dsp:cNvPr id="0" name=""/>
        <dsp:cNvSpPr/>
      </dsp:nvSpPr>
      <dsp:spPr>
        <a:xfrm>
          <a:off x="1021" y="1302299"/>
          <a:ext cx="1637699" cy="1736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Menee kouluun ”painostettuna”, yrittää saada luvan jäädä kotiin.</a:t>
          </a:r>
        </a:p>
      </dsp:txBody>
      <dsp:txXfrm>
        <a:off x="80967" y="1382245"/>
        <a:ext cx="1477807" cy="1576507"/>
      </dsp:txXfrm>
    </dsp:sp>
    <dsp:sp modelId="{54DC354E-D9A4-4298-910C-1F18DCC82DDF}">
      <dsp:nvSpPr>
        <dsp:cNvPr id="0" name=""/>
        <dsp:cNvSpPr/>
      </dsp:nvSpPr>
      <dsp:spPr>
        <a:xfrm>
          <a:off x="1720605" y="1302299"/>
          <a:ext cx="1637699" cy="1736399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Toistuvaa hankaluutta kouluun lähtemisessä.</a:t>
          </a:r>
        </a:p>
      </dsp:txBody>
      <dsp:txXfrm>
        <a:off x="1800551" y="1382245"/>
        <a:ext cx="1477807" cy="1576507"/>
      </dsp:txXfrm>
    </dsp:sp>
    <dsp:sp modelId="{212E6639-4698-4C99-ACB4-F3FD3E56162B}">
      <dsp:nvSpPr>
        <dsp:cNvPr id="0" name=""/>
        <dsp:cNvSpPr/>
      </dsp:nvSpPr>
      <dsp:spPr>
        <a:xfrm>
          <a:off x="3440190" y="1302299"/>
          <a:ext cx="1637699" cy="1736399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Myöhästelyn lisääntyminen</a:t>
          </a:r>
        </a:p>
      </dsp:txBody>
      <dsp:txXfrm>
        <a:off x="3520136" y="1382245"/>
        <a:ext cx="1477807" cy="1576507"/>
      </dsp:txXfrm>
    </dsp:sp>
    <dsp:sp modelId="{2C97526F-FD38-4BEA-A87E-4C72D4DC3E9F}">
      <dsp:nvSpPr>
        <dsp:cNvPr id="0" name=""/>
        <dsp:cNvSpPr/>
      </dsp:nvSpPr>
      <dsp:spPr>
        <a:xfrm>
          <a:off x="5159774" y="1302299"/>
          <a:ext cx="1637699" cy="173639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Poissaoloja yksittäisiltä tunneilta.</a:t>
          </a:r>
        </a:p>
      </dsp:txBody>
      <dsp:txXfrm>
        <a:off x="5239720" y="1382245"/>
        <a:ext cx="1477807" cy="1576507"/>
      </dsp:txXfrm>
    </dsp:sp>
    <dsp:sp modelId="{AF32933E-8398-4094-95AC-5690782D254E}">
      <dsp:nvSpPr>
        <dsp:cNvPr id="0" name=""/>
        <dsp:cNvSpPr/>
      </dsp:nvSpPr>
      <dsp:spPr>
        <a:xfrm>
          <a:off x="6879358" y="1302299"/>
          <a:ext cx="1637699" cy="1736399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Poissaolot vaihtelevat jaksoittain</a:t>
          </a:r>
        </a:p>
      </dsp:txBody>
      <dsp:txXfrm>
        <a:off x="6959304" y="1382245"/>
        <a:ext cx="1477807" cy="1576507"/>
      </dsp:txXfrm>
    </dsp:sp>
    <dsp:sp modelId="{9A9E997D-D3DA-471B-B445-1DE368FE533D}">
      <dsp:nvSpPr>
        <dsp:cNvPr id="0" name=""/>
        <dsp:cNvSpPr/>
      </dsp:nvSpPr>
      <dsp:spPr>
        <a:xfrm>
          <a:off x="8598942" y="1302299"/>
          <a:ext cx="1637699" cy="173639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Jatkuvampia poissaoloja</a:t>
          </a:r>
        </a:p>
      </dsp:txBody>
      <dsp:txXfrm>
        <a:off x="8678888" y="1382245"/>
        <a:ext cx="1477807" cy="1576507"/>
      </dsp:txXfrm>
    </dsp:sp>
    <dsp:sp modelId="{CA736D65-5608-40B3-8478-8D414ABCAF59}">
      <dsp:nvSpPr>
        <dsp:cNvPr id="0" name=""/>
        <dsp:cNvSpPr/>
      </dsp:nvSpPr>
      <dsp:spPr>
        <a:xfrm>
          <a:off x="10318527" y="1302299"/>
          <a:ext cx="1637699" cy="173639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Ei tule kouluun lainkaan!</a:t>
          </a:r>
        </a:p>
      </dsp:txBody>
      <dsp:txXfrm>
        <a:off x="10398473" y="1382245"/>
        <a:ext cx="1477807" cy="1576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700A7-7F2B-4313-9F35-F1A0CAD5C5A4}">
      <dsp:nvSpPr>
        <dsp:cNvPr id="0" name=""/>
        <dsp:cNvSpPr/>
      </dsp:nvSpPr>
      <dsp:spPr>
        <a:xfrm>
          <a:off x="1214" y="790189"/>
          <a:ext cx="1989364" cy="1989364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Arvostava, eheyttävä kohtaaminen</a:t>
          </a:r>
        </a:p>
      </dsp:txBody>
      <dsp:txXfrm>
        <a:off x="292550" y="1081525"/>
        <a:ext cx="1406692" cy="1406692"/>
      </dsp:txXfrm>
    </dsp:sp>
    <dsp:sp modelId="{36E69D06-6DFD-48F7-B45D-7770D0263B78}">
      <dsp:nvSpPr>
        <dsp:cNvPr id="0" name=""/>
        <dsp:cNvSpPr/>
      </dsp:nvSpPr>
      <dsp:spPr>
        <a:xfrm>
          <a:off x="1592706" y="790189"/>
          <a:ext cx="1989364" cy="1989364"/>
        </a:xfrm>
        <a:prstGeom prst="ellipse">
          <a:avLst/>
        </a:prstGeom>
        <a:solidFill>
          <a:srgbClr val="FFC000">
            <a:alpha val="50000"/>
            <a:hueOff val="2079139"/>
            <a:satOff val="-9594"/>
            <a:lumOff val="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Toivon tuominen</a:t>
          </a:r>
        </a:p>
      </dsp:txBody>
      <dsp:txXfrm>
        <a:off x="1884042" y="1081525"/>
        <a:ext cx="1406692" cy="1406692"/>
      </dsp:txXfrm>
    </dsp:sp>
    <dsp:sp modelId="{3303FE53-3084-432D-8934-C0A77A99761E}">
      <dsp:nvSpPr>
        <dsp:cNvPr id="0" name=""/>
        <dsp:cNvSpPr/>
      </dsp:nvSpPr>
      <dsp:spPr>
        <a:xfrm>
          <a:off x="3184197" y="790189"/>
          <a:ext cx="1989364" cy="1989364"/>
        </a:xfrm>
        <a:prstGeom prst="ellipse">
          <a:avLst/>
        </a:prstGeom>
        <a:solidFill>
          <a:srgbClr val="FFC000">
            <a:alpha val="50000"/>
            <a:hueOff val="4158277"/>
            <a:satOff val="-19187"/>
            <a:lumOff val="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Sitoutuminen</a:t>
          </a:r>
        </a:p>
      </dsp:txBody>
      <dsp:txXfrm>
        <a:off x="3475533" y="1081525"/>
        <a:ext cx="1406692" cy="1406692"/>
      </dsp:txXfrm>
    </dsp:sp>
    <dsp:sp modelId="{5811081E-E22E-44E7-9A10-C611F115E3F9}">
      <dsp:nvSpPr>
        <dsp:cNvPr id="0" name=""/>
        <dsp:cNvSpPr/>
      </dsp:nvSpPr>
      <dsp:spPr>
        <a:xfrm>
          <a:off x="4775689" y="790189"/>
          <a:ext cx="1989364" cy="1989364"/>
        </a:xfrm>
        <a:prstGeom prst="ellipse">
          <a:avLst/>
        </a:prstGeom>
        <a:solidFill>
          <a:srgbClr val="FFC000">
            <a:alpha val="50000"/>
            <a:hueOff val="6237415"/>
            <a:satOff val="-28781"/>
            <a:lumOff val="1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Joustavuus</a:t>
          </a:r>
        </a:p>
      </dsp:txBody>
      <dsp:txXfrm>
        <a:off x="5067025" y="1081525"/>
        <a:ext cx="1406692" cy="1406692"/>
      </dsp:txXfrm>
    </dsp:sp>
    <dsp:sp modelId="{94CB1E9D-1F5E-4E9B-9903-A5623E4A7E97}">
      <dsp:nvSpPr>
        <dsp:cNvPr id="0" name=""/>
        <dsp:cNvSpPr/>
      </dsp:nvSpPr>
      <dsp:spPr>
        <a:xfrm>
          <a:off x="6367180" y="790189"/>
          <a:ext cx="1989364" cy="1989364"/>
        </a:xfrm>
        <a:prstGeom prst="ellipse">
          <a:avLst/>
        </a:prstGeom>
        <a:solidFill>
          <a:srgbClr val="FFC000">
            <a:alpha val="50000"/>
            <a:hueOff val="8316554"/>
            <a:satOff val="-38374"/>
            <a:lumOff val="1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Rohkeus</a:t>
          </a:r>
        </a:p>
      </dsp:txBody>
      <dsp:txXfrm>
        <a:off x="6658516" y="1081525"/>
        <a:ext cx="1406692" cy="1406692"/>
      </dsp:txXfrm>
    </dsp:sp>
    <dsp:sp modelId="{307F30C9-4230-4586-9EAF-E6C231F3F2AC}">
      <dsp:nvSpPr>
        <dsp:cNvPr id="0" name=""/>
        <dsp:cNvSpPr/>
      </dsp:nvSpPr>
      <dsp:spPr>
        <a:xfrm>
          <a:off x="7958672" y="790189"/>
          <a:ext cx="1989364" cy="1989364"/>
        </a:xfrm>
        <a:prstGeom prst="ellipse">
          <a:avLst/>
        </a:prstGeom>
        <a:solidFill>
          <a:srgbClr val="FFC000">
            <a:alpha val="50000"/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81" tIns="20320" rIns="1094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Verkostotyö</a:t>
          </a:r>
        </a:p>
      </dsp:txBody>
      <dsp:txXfrm>
        <a:off x="8250008" y="1081525"/>
        <a:ext cx="1406692" cy="140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8660-BD67-4A54-9D46-DA037E34AFB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DA4E-5485-4B03-B8B4-F37C8C1C9E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0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9:00 Alkuesittelyt</a:t>
            </a:r>
          </a:p>
          <a:p>
            <a:r>
              <a:rPr lang="fi-FI" dirty="0"/>
              <a:t>Teemojen esittely</a:t>
            </a:r>
          </a:p>
          <a:p>
            <a:r>
              <a:rPr lang="fi-FI" dirty="0"/>
              <a:t>Sari hoitaa </a:t>
            </a:r>
            <a:r>
              <a:rPr lang="fi-FI" dirty="0" err="1"/>
              <a:t>Mentin</a:t>
            </a:r>
            <a:r>
              <a:rPr lang="fi-FI" dirty="0"/>
              <a:t> linkin – lopussa pienryhmäkeskustelu</a:t>
            </a:r>
          </a:p>
          <a:p>
            <a:r>
              <a:rPr lang="fi-FI" dirty="0"/>
              <a:t>9:00-10:15 Kouluviihtyvyys ja hyvinvointi </a:t>
            </a:r>
          </a:p>
          <a:p>
            <a:r>
              <a:rPr lang="fi-FI" dirty="0"/>
              <a:t>10:15-10:30 Tauko</a:t>
            </a:r>
          </a:p>
          <a:p>
            <a:r>
              <a:rPr lang="fi-FI" dirty="0"/>
              <a:t>10:30-11:30 Motivaatioteema ja aloitus psyykkinen oireilu</a:t>
            </a:r>
          </a:p>
          <a:p>
            <a:r>
              <a:rPr lang="fi-FI" dirty="0"/>
              <a:t>11:30-12:30 Lounas</a:t>
            </a:r>
          </a:p>
          <a:p>
            <a:r>
              <a:rPr lang="fi-FI" dirty="0"/>
              <a:t>12:30-13:30 jatkuu psyykkinen oireilu ja neuropsykiatriset haasteet </a:t>
            </a:r>
          </a:p>
          <a:p>
            <a:r>
              <a:rPr lang="fi-FI" dirty="0"/>
              <a:t>13:30-13:45 Kouluakäymättömyys</a:t>
            </a:r>
          </a:p>
          <a:p>
            <a:r>
              <a:rPr lang="fi-FI" dirty="0"/>
              <a:t>13:45-14:00 Tauko</a:t>
            </a:r>
          </a:p>
          <a:p>
            <a:r>
              <a:rPr lang="fi-FI" dirty="0"/>
              <a:t>14:00-15:00 Teema jatkuu, pienryhmätyöskentely ja </a:t>
            </a:r>
            <a:r>
              <a:rPr lang="fi-FI" dirty="0" err="1"/>
              <a:t>take</a:t>
            </a:r>
            <a:r>
              <a:rPr lang="fi-FI" dirty="0"/>
              <a:t> home-</a:t>
            </a:r>
            <a:r>
              <a:rPr lang="fi-FI" dirty="0" err="1"/>
              <a:t>message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Toinen päivä</a:t>
            </a:r>
          </a:p>
          <a:p>
            <a:pPr marL="171450" indent="-171450">
              <a:buFontTx/>
              <a:buChar char="-"/>
            </a:pPr>
            <a:r>
              <a:rPr lang="fi-FI" dirty="0"/>
              <a:t>Koordinoitu pedagoginen tuki</a:t>
            </a:r>
          </a:p>
          <a:p>
            <a:pPr marL="171450" indent="-171450">
              <a:buFontTx/>
              <a:buChar char="-"/>
            </a:pPr>
            <a:r>
              <a:rPr lang="fi-FI" dirty="0"/>
              <a:t>Suunnitelmallinen kouluun paluu</a:t>
            </a:r>
          </a:p>
          <a:p>
            <a:pPr marL="171450" indent="-171450">
              <a:buFontTx/>
              <a:buChar char="-"/>
            </a:pPr>
            <a:r>
              <a:rPr lang="fi-FI" dirty="0"/>
              <a:t>Psyykkisen oireilun kohtaaminen</a:t>
            </a:r>
          </a:p>
          <a:p>
            <a:pPr marL="171450" indent="-171450">
              <a:buFontTx/>
              <a:buChar char="-"/>
            </a:pPr>
            <a:r>
              <a:rPr lang="fi-FI" dirty="0"/>
              <a:t>Neuropsykiatristen häiriöiden huomioiminen</a:t>
            </a:r>
          </a:p>
          <a:p>
            <a:pPr marL="171450" indent="-171450">
              <a:buFontTx/>
              <a:buChar char="-"/>
            </a:pPr>
            <a:r>
              <a:rPr lang="fi-FI" dirty="0"/>
              <a:t>Joustot opetusjärjestelyissä</a:t>
            </a:r>
          </a:p>
          <a:p>
            <a:pPr marL="171450" indent="-171450">
              <a:buFontTx/>
              <a:buChar char="-"/>
            </a:pPr>
            <a:r>
              <a:rPr lang="fi-FI" dirty="0"/>
              <a:t>Monialainen tuki ja myös perheen tuki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468D9-13A6-4E71-8717-81AB80A6A86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0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468D9-13A6-4E71-8717-81AB80A6A86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Eniten hermoston kehitykseen vaikuttavat lapsuutemme kokemukset, jopa kohtuaika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Suomalaisessa </a:t>
            </a:r>
            <a:r>
              <a:rPr lang="fi-FI" b="0" i="0" dirty="0" err="1">
                <a:solidFill>
                  <a:srgbClr val="11094F"/>
                </a:solidFill>
                <a:effectLst/>
                <a:latin typeface="Inter"/>
              </a:rPr>
              <a:t>Finnbrain</a:t>
            </a:r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 –tutkimuksessa on saatu viitteitä mm. äidin raskaudenaikaisen stressin vaikutuksista lapsen tunnesäätelyyn 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Tunne-elämän kehitys alkaa jo kohdussa, kun sikiö aistii äitinsä tunnetiloja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Hermosto muovautuu kokemuksien kautta sopivaksi siihen ympäristöön, jossa se elää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Hermoston turva-asetukset myös päivittyvät koko ajan eli korjaavien kokemusten merkitys on tärkeä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Joillakin lapsilla turva-asetukset ovat herkästi laukeavat, jolloin lapseen voi kadota yhteys tai hänen on itse vaikea oma-aloitteisesti päästä takaisin rauhoittuneeseen tilaan ilman aikuista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Me emme voi tietää että miten lapsen menneisyys on esimerkiksi vaikuttanut turva-asetusten muokkautumiseen joten voimme lähtökohtaisesti ajatella, että ei ole ainakaan haittaa siitä, että </a:t>
            </a:r>
            <a:r>
              <a:rPr lang="fi-FI" b="0" i="0" dirty="0" err="1">
                <a:solidFill>
                  <a:srgbClr val="11094F"/>
                </a:solidFill>
                <a:effectLst/>
                <a:latin typeface="Inter"/>
              </a:rPr>
              <a:t>rajoamme</a:t>
            </a:r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 kokemuksia, joissa pääsee rentoutumaan, ja kokemaan yhteyttä toisten kanssa</a:t>
            </a: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Erityisen tärkeää tämä on neuropsykiatrisesti oireilevien lasten kohdalla eli aikuinen on säätelytaitojen oppimisessa vastuussa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1" i="0" dirty="0">
                <a:solidFill>
                  <a:srgbClr val="11094F"/>
                </a:solidFill>
                <a:effectLst/>
                <a:latin typeface="Inter"/>
              </a:rPr>
              <a:t>”Se säätelee ja joustaa, joka pystyy”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Erityisesti murrosiässä käynnistyy prosessi, jossa aivoissa karsiutuu hurja määrä hermosoluja, joita ei käytetä ja ne hermoyhteydet vahvistuvat joita käytetään aktiivisesti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Oppimisen vaikeudet ja neuropsykiatriset häiriöt voivat lisätä riskiä tunne-elämän kehityksen häiriöille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– Jos pitää olla jatkuvasti valppaana ja pohtia, käykö kohta jotakin ikävää tai osaanko ollenkaan, heikentää se jokaisen kykyä oppia</a:t>
            </a:r>
          </a:p>
          <a:p>
            <a:pPr algn="l"/>
            <a:endParaRPr lang="fi-FI" b="0" i="0" dirty="0">
              <a:solidFill>
                <a:srgbClr val="11094F"/>
              </a:solidFill>
              <a:effectLst/>
              <a:latin typeface="Inter"/>
            </a:endParaRPr>
          </a:p>
          <a:p>
            <a:pPr algn="l"/>
            <a:r>
              <a:rPr lang="fi-FI" b="0" i="0" dirty="0">
                <a:solidFill>
                  <a:srgbClr val="11094F"/>
                </a:solidFill>
                <a:effectLst/>
                <a:latin typeface="Inter"/>
              </a:rPr>
              <a:t>Riittävä hyvinvoinnin ja turvallisuuden taso vaatii myös aikuisilta toimia, jotta mieli pystyy käyttämään aivoja oppimiseen selviämisen tai suojautumisen sijaan.</a:t>
            </a:r>
          </a:p>
          <a:p>
            <a:endParaRPr lang="en-US" b="0" i="0" dirty="0">
              <a:solidFill>
                <a:srgbClr val="474747"/>
              </a:solidFill>
              <a:effectLst/>
              <a:latin typeface="le-monde-livre-std"/>
            </a:endParaRP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le-monde-livre-std"/>
              </a:rPr>
              <a:t>The goal should be to inject unpredictability into your life to keep your brain learning.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le-monde-livre-std"/>
              </a:rPr>
              <a:t>Stability can be restful, but science shows it will teach you pretty much nothing.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468D9-13A6-4E71-8717-81AB80A6A86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10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PIENRYHMÄKESKUSTELU 10 min</a:t>
            </a:r>
          </a:p>
          <a:p>
            <a:endParaRPr lang="fi-FI"/>
          </a:p>
          <a:p>
            <a:r>
              <a:rPr lang="fi-FI"/>
              <a:t>Joka viiden nuori kärsii mielenterveyden häiriöstä</a:t>
            </a:r>
          </a:p>
          <a:p>
            <a:r>
              <a:rPr lang="fi-FI"/>
              <a:t>Hoito on tärkeää, koska varhainen hoito parantaa pitkäaikaista ennustetta</a:t>
            </a:r>
          </a:p>
          <a:p>
            <a:r>
              <a:rPr lang="fi-FI"/>
              <a:t>Perheneuvolat hoitavat lakisääteisesti kouluikäisten perustason </a:t>
            </a:r>
            <a:r>
              <a:rPr lang="fi-FI" err="1"/>
              <a:t>mt</a:t>
            </a:r>
            <a:r>
              <a:rPr lang="fi-FI"/>
              <a:t>-palvelua ja huomioi kehityksellisen kontekstin</a:t>
            </a:r>
          </a:p>
          <a:p>
            <a:r>
              <a:rPr lang="fi-FI"/>
              <a:t>Lapsen tai nuoren kehitys ei yleensä etene johdonmukaisesti, vaan välillä pyrähtää ja ajoittain taantuu ja taas etenee</a:t>
            </a:r>
          </a:p>
          <a:p>
            <a:r>
              <a:rPr lang="fi-FI"/>
              <a:t>Täytyy olla tietoa lapsuus- ja nuoruusiän normaalista kehityksestä, kehitystehtävistä ja häiriöiden ominaispiirteistä</a:t>
            </a:r>
          </a:p>
          <a:p>
            <a:endParaRPr lang="fi-FI"/>
          </a:p>
          <a:p>
            <a:r>
              <a:rPr lang="fi-FI"/>
              <a:t>Nuoruusikä – autonomia</a:t>
            </a:r>
          </a:p>
          <a:p>
            <a:r>
              <a:rPr lang="fi-FI"/>
              <a:t>Kyky tarkastella, eritellä, tunnistaa omia tunnetiloja puutteellinen ja kehittymässä – kuormittuneisuus ilmenee ruumiillisina oireina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468D9-13A6-4E71-8717-81AB80A6A86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34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7DEDC5-4BED-04B0-8299-C8DB2A267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8F8F13-C6BC-74BC-CDA1-C88283400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99F8A3-39C7-06D3-4BD8-037E7B7A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220F7E-9964-FCD5-5766-D24ADE1D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15D653-92FB-24CA-6BE4-9D0F25C6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09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86565-B12A-EA14-CEE8-095E9C2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0F16334-78F8-8628-A2F2-EFF04EC2E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A692E-1DDC-E78C-5AA9-97EC6BFE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7F4617-29F5-93D5-169D-2C7C897C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881AAD-11E9-BB26-D35B-2625B575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8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58AB789-2D47-9EBE-F742-A58505782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9E7DB3-067B-A4A9-0386-1CC459837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40D3E4-247F-D119-0DEF-1DE794C3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7EB240-6017-0FCB-3AFA-17701A38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AB106D-22D1-2AC2-58FE-9F7CE121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2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69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30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Valteri ja 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lterin logo ja Opetushallituks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7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6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2188424" y="2621451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00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95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/>
          </p:nvPr>
        </p:nvSpPr>
        <p:spPr>
          <a:xfrm>
            <a:off x="1386840" y="1609791"/>
            <a:ext cx="4053839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4"/>
          </p:nvPr>
        </p:nvSpPr>
        <p:spPr>
          <a:xfrm>
            <a:off x="5814060" y="1609791"/>
            <a:ext cx="4419600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66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825599" y="1799043"/>
            <a:ext cx="3204241" cy="242720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1386840" y="1606743"/>
            <a:ext cx="5110339" cy="380246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4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 kuvakaap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</p:spTree>
    <p:extLst>
      <p:ext uri="{BB962C8B-B14F-4D97-AF65-F5344CB8AC3E}">
        <p14:creationId xmlns:p14="http://schemas.microsoft.com/office/powerpoint/2010/main" val="381025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C58AA-9FFD-43A5-14C6-35310C44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B39A55-E99D-9E5F-9065-A5E991AB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23E9BC-F5E3-9AB8-A63A-5078F69D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634EC0-9B80-960A-AE25-92C074A7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8D84A1-3DD4-DD50-3CFB-B93D2F09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27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6096000" y="2858190"/>
            <a:ext cx="3701929" cy="17434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Ohjaava opettaja Matti Meikäläinen</a:t>
            </a:r>
          </a:p>
          <a:p>
            <a:pPr lvl="0"/>
            <a:r>
              <a:rPr lang="fi-FI" err="1"/>
              <a:t>Oppimis</a:t>
            </a:r>
            <a:r>
              <a:rPr lang="fi-FI"/>
              <a:t>- ja ohjauskeskus Valteri</a:t>
            </a:r>
          </a:p>
          <a:p>
            <a:pPr lvl="0"/>
            <a:r>
              <a:rPr lang="fi-FI"/>
              <a:t>0295 33 0000</a:t>
            </a:r>
          </a:p>
          <a:p>
            <a:pPr lvl="0"/>
            <a:r>
              <a:rPr lang="fi-FI"/>
              <a:t>matti.meikalainen@valteri.fi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86097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146749" y="2410691"/>
            <a:ext cx="3044752" cy="216724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72501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92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3.5.2024</a:t>
            </a:fld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70EA-E9BE-4CB1-816D-4B44181F8675}" type="datetime1">
              <a:rPr lang="fi-FI" smtClean="0"/>
              <a:t>3.5.2024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SKY I Johanna Sergejeff, OKM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4D87-D390-49B4-B14D-F65A05F2B7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372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7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A5DB4-351C-C0C0-5F25-DCA0FACD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C3929D-1B61-B395-A06C-1F79C4685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6BED0A-0101-8BCD-68E9-3CB0EF18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F2C28A-DA03-00C9-F34F-53D51A32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1370C6-D946-5184-E64E-B865B34C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466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4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5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F837-371D-4F23-93B3-82F5047F0B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25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7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4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dia Valteri ja 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lterin logo ja Opetushallituks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7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30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21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A6554-9304-45FD-8BFB-822D87C1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B8487C-B431-554B-F07C-87BB0D21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879433-3CA2-C3FE-B68A-2DE6B609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547176-FD27-7F5D-F305-1FD1475A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455CEC-AC4A-50A5-4371-60AE75CD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2B5331-BB8E-329E-608B-0E9A67D5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163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744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2188424" y="2621451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348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146749" y="2410691"/>
            <a:ext cx="3044752" cy="216724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79339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A_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0"/>
            <a:ext cx="12191999" cy="6858000"/>
          </a:xfrm>
          <a:prstGeom prst="rect">
            <a:avLst/>
          </a:prstGeom>
        </p:spPr>
      </p:pic>
      <p:sp>
        <p:nvSpPr>
          <p:cNvPr id="4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Sari Granroth-Nalkki ja Satu Peitso</a:t>
            </a:r>
          </a:p>
        </p:txBody>
      </p:sp>
    </p:spTree>
    <p:extLst>
      <p:ext uri="{BB962C8B-B14F-4D97-AF65-F5344CB8AC3E}">
        <p14:creationId xmlns:p14="http://schemas.microsoft.com/office/powerpoint/2010/main" val="3359306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/>
          </p:nvPr>
        </p:nvSpPr>
        <p:spPr>
          <a:xfrm>
            <a:off x="1386840" y="1609791"/>
            <a:ext cx="4053839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4"/>
          </p:nvPr>
        </p:nvSpPr>
        <p:spPr>
          <a:xfrm>
            <a:off x="5814060" y="1609791"/>
            <a:ext cx="4419600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853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dia kuvakaap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03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Valteri ja 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lterin logo ja Opetushallituks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7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032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2188424" y="2621451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025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4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05057-6EB7-012B-9088-0D796FA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F85358-958D-8192-1ECC-7212F2D1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1733B1-F290-94B6-0271-A62D216D4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975E172-7CE2-C33B-C120-0655744F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E397C7-7474-D882-200D-FDFAD22F5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CF9692-8BC8-BC6F-3F3D-5710FA58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68A5C5-44ED-2977-51D0-6F9A0310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0F5B14-19FC-575F-7C15-4F1E798F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774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/>
          </p:nvPr>
        </p:nvSpPr>
        <p:spPr>
          <a:xfrm>
            <a:off x="1386840" y="1609791"/>
            <a:ext cx="4053839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4"/>
          </p:nvPr>
        </p:nvSpPr>
        <p:spPr>
          <a:xfrm>
            <a:off x="5814060" y="1609791"/>
            <a:ext cx="4419600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99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825599" y="1799043"/>
            <a:ext cx="3204241" cy="242720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1386840" y="1606743"/>
            <a:ext cx="5110339" cy="380246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001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 kuvakaap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</p:spTree>
    <p:extLst>
      <p:ext uri="{BB962C8B-B14F-4D97-AF65-F5344CB8AC3E}">
        <p14:creationId xmlns:p14="http://schemas.microsoft.com/office/powerpoint/2010/main" val="1829688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6096000" y="2858190"/>
            <a:ext cx="3701929" cy="17434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Ohjaava opettaja Matti Meikäläinen</a:t>
            </a:r>
          </a:p>
          <a:p>
            <a:pPr lvl="0"/>
            <a:r>
              <a:rPr lang="fi-FI" err="1"/>
              <a:t>Oppimis</a:t>
            </a:r>
            <a:r>
              <a:rPr lang="fi-FI"/>
              <a:t>- ja ohjauskeskus Valteri</a:t>
            </a:r>
          </a:p>
          <a:p>
            <a:pPr lvl="0"/>
            <a:r>
              <a:rPr lang="fi-FI"/>
              <a:t>0295 33 0000</a:t>
            </a:r>
          </a:p>
          <a:p>
            <a:pPr lvl="0"/>
            <a:r>
              <a:rPr lang="fi-FI"/>
              <a:t>matti.meikalainen@valteri.fi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877971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</a:t>
            </a:r>
          </a:p>
        </p:txBody>
      </p:sp>
      <p:sp>
        <p:nvSpPr>
          <p:cNvPr id="9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146749" y="2410691"/>
            <a:ext cx="3044752" cy="216724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3113612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382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Valteri ja 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lterin logo ja Opetushallituks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7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36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2188424" y="2621451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232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217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/>
          </p:nvPr>
        </p:nvSpPr>
        <p:spPr>
          <a:xfrm>
            <a:off x="1386840" y="1609791"/>
            <a:ext cx="4053839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4"/>
          </p:nvPr>
        </p:nvSpPr>
        <p:spPr>
          <a:xfrm>
            <a:off x="5814060" y="1609791"/>
            <a:ext cx="4419600" cy="386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6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CCAB6C-FA9A-40AE-997D-EF597F8E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B59E34-D31C-4B69-F5F7-E8F14FD7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73BD1FA-25F2-5E49-10BA-2D0203AE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53BBDA-E693-77B1-B6F0-05CC2FA4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213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825599" y="1799043"/>
            <a:ext cx="3204241" cy="242720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9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1386840" y="1606743"/>
            <a:ext cx="5110339" cy="380246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293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 kuvakaap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</p:spTree>
    <p:extLst>
      <p:ext uri="{BB962C8B-B14F-4D97-AF65-F5344CB8AC3E}">
        <p14:creationId xmlns:p14="http://schemas.microsoft.com/office/powerpoint/2010/main" val="1644005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6096000" y="2858190"/>
            <a:ext cx="3701929" cy="17434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Raleway" panose="020B00030301010600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Ohjaava opettaja Matti Meikäläinen</a:t>
            </a:r>
          </a:p>
          <a:p>
            <a:pPr lvl="0"/>
            <a:r>
              <a:rPr lang="fi-FI" err="1"/>
              <a:t>Oppimis</a:t>
            </a:r>
            <a:r>
              <a:rPr lang="fi-FI"/>
              <a:t>- ja ohjauskeskus Valteri</a:t>
            </a:r>
          </a:p>
          <a:p>
            <a:pPr lvl="0"/>
            <a:r>
              <a:rPr lang="fi-FI"/>
              <a:t>0295 33 0000</a:t>
            </a:r>
          </a:p>
          <a:p>
            <a:pPr lvl="0"/>
            <a:r>
              <a:rPr lang="fi-FI"/>
              <a:t>matti.meikalainen@valteri.fi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11" name="Suorakulmio 10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3829915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-1" y="0"/>
            <a:ext cx="12192001" cy="5812972"/>
          </a:xfrm>
          <a:prstGeom prst="rect">
            <a:avLst/>
          </a:prstGeom>
        </p:spPr>
      </p:pic>
      <p:sp>
        <p:nvSpPr>
          <p:cNvPr id="8" name="Otsikko 5"/>
          <p:cNvSpPr>
            <a:spLocks noGrp="1"/>
          </p:cNvSpPr>
          <p:nvPr>
            <p:ph type="title" hasCustomPrompt="1"/>
          </p:nvPr>
        </p:nvSpPr>
        <p:spPr>
          <a:xfrm>
            <a:off x="3282044" y="3227774"/>
            <a:ext cx="2193877" cy="898902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7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Kuvan paikkamerkki 2"/>
          <p:cNvSpPr>
            <a:spLocks noGrp="1"/>
          </p:cNvSpPr>
          <p:nvPr>
            <p:ph type="pic" idx="16" hasCustomPrompt="1"/>
          </p:nvPr>
        </p:nvSpPr>
        <p:spPr>
          <a:xfrm>
            <a:off x="6146749" y="2410691"/>
            <a:ext cx="3044752" cy="216724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100" baseline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klikkaamalla tai poista elementti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5684641" y="2702131"/>
            <a:ext cx="103895" cy="1739241"/>
          </a:xfrm>
          <a:prstGeom prst="rect">
            <a:avLst/>
          </a:prstGeom>
          <a:solidFill>
            <a:srgbClr val="FFD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0"/>
          </a:p>
        </p:txBody>
      </p:sp>
    </p:spTree>
    <p:extLst>
      <p:ext uri="{BB962C8B-B14F-4D97-AF65-F5344CB8AC3E}">
        <p14:creationId xmlns:p14="http://schemas.microsoft.com/office/powerpoint/2010/main" val="2612780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dia Val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6064" y="2648077"/>
            <a:ext cx="789432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785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840" y="1606365"/>
            <a:ext cx="8854440" cy="385542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386840" y="626383"/>
            <a:ext cx="8854440" cy="968106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Trebuchet MS" panose="020B0603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16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dia kuvakaap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839788" y="6341269"/>
            <a:ext cx="7587932" cy="31861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Sari Granroth-Nalkki ja Satu Peitso</a:t>
            </a:r>
          </a:p>
        </p:txBody>
      </p:sp>
    </p:spTree>
    <p:extLst>
      <p:ext uri="{BB962C8B-B14F-4D97-AF65-F5344CB8AC3E}">
        <p14:creationId xmlns:p14="http://schemas.microsoft.com/office/powerpoint/2010/main" val="762618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607788" y="6315074"/>
            <a:ext cx="1055913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1663701" y="6315075"/>
            <a:ext cx="5742132" cy="27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100" b="1">
                <a:solidFill>
                  <a:schemeClr val="tx1"/>
                </a:solidFill>
                <a:latin typeface="Calibri" panose="020F0502020204030204" pitchFamily="34" charset="0"/>
                <a:ea typeface="Adobe Heiti Std R" pitchFamily="34" charset="-128"/>
                <a:cs typeface="Arial" panose="020B0604020202020204" pitchFamily="34" charset="0"/>
              </a:defRPr>
            </a:lvl1pPr>
          </a:lstStyle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74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2024-05-03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14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1DC8AA-C491-AD10-41BF-86810D33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5B66FC-AAA4-03F5-BEAD-8B58C912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11530C-09A4-83EA-395E-41A3310C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2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36864-DB29-CD6A-56B4-763C49B7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6A6EC5-B800-1CA1-4888-EC052653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07EAE88-1972-D3C0-DEB0-781AB74DA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283FAC-0152-AE29-BD77-4FAD7555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639F37-71F7-52BA-EF41-692A8B7D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EDB317-FB08-A90F-E444-958894A1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66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9BE8F-0B7A-837E-2076-88AD1EBD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A70329-4702-787F-DF39-9C1B74AC2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0B1CD1-5D95-9FE1-E465-37D0018B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0124BD-35B6-13A9-35D0-0C95E0EA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E94D4C-001D-BAF4-84E1-13AF5ED5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7EE2D7-C41A-F360-E681-BBFD8AF8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75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402732-B1B4-BB3E-E19D-6006B836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C27671-CFAC-6F92-2F1F-909B01885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1851B1-1608-69D8-7E48-E477C163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2341-195B-404E-9A3A-59D53B75B190}" type="datetimeFigureOut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ACD333-30C1-6D96-6D32-2169BE748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405037-F9A5-FD5F-6100-09533941E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DDB4-CB65-4C40-AF96-EC45145AE3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98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 userDrawn="1"/>
        </p:nvSpPr>
        <p:spPr>
          <a:xfrm>
            <a:off x="10517218" y="6170357"/>
            <a:ext cx="17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Amatic" panose="02000803000000000000" pitchFamily="2" charset="0"/>
              </a:rPr>
              <a:t>www.otf2017.fi</a:t>
            </a:r>
          </a:p>
        </p:txBody>
      </p:sp>
    </p:spTree>
    <p:extLst>
      <p:ext uri="{BB962C8B-B14F-4D97-AF65-F5344CB8AC3E}">
        <p14:creationId xmlns:p14="http://schemas.microsoft.com/office/powerpoint/2010/main" val="41524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Sari Granroth-Nalkki ja Satu Peitso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0517218" y="6170357"/>
            <a:ext cx="17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Amatic" panose="02000803000000000000" pitchFamily="2" charset="0"/>
              </a:rPr>
              <a:t>www.otf2017.fi</a:t>
            </a:r>
          </a:p>
        </p:txBody>
      </p:sp>
    </p:spTree>
    <p:extLst>
      <p:ext uri="{BB962C8B-B14F-4D97-AF65-F5344CB8AC3E}">
        <p14:creationId xmlns:p14="http://schemas.microsoft.com/office/powerpoint/2010/main" val="27864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 userDrawn="1"/>
        </p:nvSpPr>
        <p:spPr>
          <a:xfrm>
            <a:off x="10517218" y="6170357"/>
            <a:ext cx="17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Amatic" panose="02000803000000000000" pitchFamily="2" charset="0"/>
              </a:rPr>
              <a:t>www.otf2017.fi</a:t>
            </a:r>
          </a:p>
        </p:txBody>
      </p:sp>
    </p:spTree>
    <p:extLst>
      <p:ext uri="{BB962C8B-B14F-4D97-AF65-F5344CB8AC3E}">
        <p14:creationId xmlns:p14="http://schemas.microsoft.com/office/powerpoint/2010/main" val="285050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/>
          <p:cNvSpPr txBox="1"/>
          <p:nvPr userDrawn="1"/>
        </p:nvSpPr>
        <p:spPr>
          <a:xfrm>
            <a:off x="10517218" y="6170357"/>
            <a:ext cx="175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bg1"/>
                </a:solidFill>
                <a:latin typeface="Amatic" panose="02000803000000000000" pitchFamily="2" charset="0"/>
              </a:rPr>
              <a:t>www.otf2017.fi</a:t>
            </a:r>
          </a:p>
        </p:txBody>
      </p:sp>
    </p:spTree>
    <p:extLst>
      <p:ext uri="{BB962C8B-B14F-4D97-AF65-F5344CB8AC3E}">
        <p14:creationId xmlns:p14="http://schemas.microsoft.com/office/powerpoint/2010/main" val="211839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a.networ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julkaisut.valtioneuvosto.fi/bitstream/handle/10024/165025/OKM_2023_27.pdf?sequence=1&amp;isAllowed=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2A35881-DDCA-4A65-8883-4063FAB3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54" y="2167341"/>
            <a:ext cx="7894320" cy="3295814"/>
          </a:xfrm>
        </p:spPr>
        <p:txBody>
          <a:bodyPr/>
          <a:lstStyle/>
          <a:p>
            <a:r>
              <a:rPr lang="fi-FI" sz="2800" b="0" dirty="0"/>
              <a:t>Oppilaiden psyykkinen oireilu ja kouluun kiinnittymisen haasteet </a:t>
            </a:r>
            <a:br>
              <a:rPr lang="fi-FI" sz="2800" b="0" dirty="0"/>
            </a:br>
            <a:r>
              <a:rPr lang="fi-FI" sz="1800" b="0" dirty="0"/>
              <a:t>Kooste koulutuksen sisällöistä</a:t>
            </a:r>
            <a:br>
              <a:rPr lang="fi-FI" sz="2800" b="0" dirty="0"/>
            </a:br>
            <a:br>
              <a:rPr lang="fi-FI" sz="2800" b="0" dirty="0"/>
            </a:br>
            <a:br>
              <a:rPr lang="fi-FI" sz="2800" b="0" dirty="0"/>
            </a:br>
            <a:r>
              <a:rPr lang="fi-FI" sz="1400" b="0" dirty="0"/>
              <a:t>Satu Peitso, neuropsykologian erikoispsykologi</a:t>
            </a:r>
            <a:br>
              <a:rPr lang="fi-FI" sz="1400" b="0" dirty="0"/>
            </a:br>
            <a:r>
              <a:rPr lang="fi-FI" sz="1400" b="0" dirty="0"/>
              <a:t>Sari Granroth-Nalkki, ohjaava opettaja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520E55-14A9-488C-9435-5CB00AB2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0054" y="6306979"/>
            <a:ext cx="4280852" cy="318612"/>
          </a:xfrm>
        </p:spPr>
        <p:txBody>
          <a:bodyPr/>
          <a:lstStyle/>
          <a:p>
            <a:pPr algn="l"/>
            <a:r>
              <a:rPr lang="fi-FI" dirty="0"/>
              <a:t>Sari Granroth-Nalkki ja Satu </a:t>
            </a:r>
            <a:r>
              <a:rPr lang="fi-FI" dirty="0" err="1"/>
              <a:t>Peitso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47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693B879-6FB2-4976-AEAF-1424DED6895D}"/>
              </a:ext>
            </a:extLst>
          </p:cNvPr>
          <p:cNvSpPr txBox="1"/>
          <p:nvPr/>
        </p:nvSpPr>
        <p:spPr>
          <a:xfrm>
            <a:off x="640080" y="2872899"/>
            <a:ext cx="4243589" cy="3620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Lapsuus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 ja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nuoruusiän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kehityksen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kehitystehtävien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tunteminen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yleisellä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tasolla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tärkeää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Oireiden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varhainen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havaitseminen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tunnistaminen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ennaltaehkäisee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ongelmien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monimuotoistumista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Nopea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fyysinen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psyykkinen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kehitys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kasvu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vaikeuttaa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psyykkisen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oireilun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havaitsemista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eri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ikävaiheissa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Mikä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on “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normaalia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”?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Huomioitava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myös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isot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yksilölliset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kehityserot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193AE19-A227-45FD-84FF-39CBDEB86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6" r="1171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74E5A3AD-BF8B-4892-AFCB-D7DBDB11964F}"/>
              </a:ext>
            </a:extLst>
          </p:cNvPr>
          <p:cNvSpPr txBox="1">
            <a:spLocks/>
          </p:cNvSpPr>
          <p:nvPr/>
        </p:nvSpPr>
        <p:spPr>
          <a:xfrm>
            <a:off x="35052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Sari Granroth-Nalkki ja Satu Peitso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813295F-9613-4DDC-B620-2B511FE5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74367"/>
            <a:ext cx="3429000" cy="177542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6413B35-EA34-481C-ABC8-5E27DCFFC426}"/>
              </a:ext>
            </a:extLst>
          </p:cNvPr>
          <p:cNvSpPr txBox="1"/>
          <p:nvPr/>
        </p:nvSpPr>
        <p:spPr>
          <a:xfrm>
            <a:off x="638555" y="327819"/>
            <a:ext cx="193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MLL</a:t>
            </a:r>
          </a:p>
        </p:txBody>
      </p:sp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AA538A68-4510-256E-AA24-2F263728D34D}"/>
              </a:ext>
            </a:extLst>
          </p:cNvPr>
          <p:cNvSpPr/>
          <p:nvPr/>
        </p:nvSpPr>
        <p:spPr>
          <a:xfrm>
            <a:off x="7908397" y="170925"/>
            <a:ext cx="4020855" cy="2434357"/>
          </a:xfrm>
          <a:prstGeom prst="wedgeEllipseCallout">
            <a:avLst>
              <a:gd name="adj1" fmla="val 50126"/>
              <a:gd name="adj2" fmla="val 5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Mikä on sinulle suurin haaste rakentaessasi vuorovaikutusta oppilaan kanssa? </a:t>
            </a:r>
          </a:p>
        </p:txBody>
      </p:sp>
    </p:spTree>
    <p:extLst>
      <p:ext uri="{BB962C8B-B14F-4D97-AF65-F5344CB8AC3E}">
        <p14:creationId xmlns:p14="http://schemas.microsoft.com/office/powerpoint/2010/main" val="11362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5C5F09-80DB-AC9C-DD09-6988E17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Sari Granroth-Nalkki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80AEF4C-C4D8-5144-88FC-654FFA94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8" y="334436"/>
            <a:ext cx="4130382" cy="968106"/>
          </a:xfrm>
        </p:spPr>
        <p:txBody>
          <a:bodyPr/>
          <a:lstStyle/>
          <a:p>
            <a:r>
              <a:rPr lang="fi-FI"/>
              <a:t>Tärkeitä kysymyksiä pohdittavaksi</a:t>
            </a:r>
          </a:p>
        </p:txBody>
      </p:sp>
      <p:sp>
        <p:nvSpPr>
          <p:cNvPr id="5" name="Puhekupla: Soikea 4">
            <a:extLst>
              <a:ext uri="{FF2B5EF4-FFF2-40B4-BE49-F238E27FC236}">
                <a16:creationId xmlns:a16="http://schemas.microsoft.com/office/drawing/2014/main" id="{20BE57E0-A652-AA42-5CFD-455D92122F3C}"/>
              </a:ext>
            </a:extLst>
          </p:cNvPr>
          <p:cNvSpPr/>
          <p:nvPr/>
        </p:nvSpPr>
        <p:spPr>
          <a:xfrm>
            <a:off x="4529470" y="30612"/>
            <a:ext cx="3618615" cy="1935126"/>
          </a:xfrm>
          <a:prstGeom prst="wedgeEllipseCallout">
            <a:avLst>
              <a:gd name="adj1" fmla="val 28815"/>
              <a:gd name="adj2" fmla="val 648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Miten heikosti kouluun kiinnittyneet oppilaat voisivat tuntea kuuluvansa yhteisöön?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09092BF1-C6BE-524C-C755-B2586C25CA66}"/>
              </a:ext>
            </a:extLst>
          </p:cNvPr>
          <p:cNvSpPr/>
          <p:nvPr/>
        </p:nvSpPr>
        <p:spPr>
          <a:xfrm>
            <a:off x="8886034" y="144036"/>
            <a:ext cx="3207488" cy="1821702"/>
          </a:xfrm>
          <a:prstGeom prst="wedgeEllipseCallout">
            <a:avLst>
              <a:gd name="adj1" fmla="val -49673"/>
              <a:gd name="adj2" fmla="val 584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Miten yhteisö ottaa päivä toisensa jälkeen poissaolijat takaisin?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5604FC95-46F5-E186-1CF4-6F60CEE0E514}"/>
              </a:ext>
            </a:extLst>
          </p:cNvPr>
          <p:cNvSpPr/>
          <p:nvPr/>
        </p:nvSpPr>
        <p:spPr>
          <a:xfrm>
            <a:off x="6450860" y="4249587"/>
            <a:ext cx="3953719" cy="2529629"/>
          </a:xfrm>
          <a:prstGeom prst="wedgeEllipseCallout">
            <a:avLst>
              <a:gd name="adj1" fmla="val -48606"/>
              <a:gd name="adj2" fmla="val -4819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Mitä joustavat opetusjärjestelyt meillä tarkoittavat? Onko kaikki joustavan tuen mahdollisuudet oikea aikaisesti käytössä? </a:t>
            </a:r>
          </a:p>
        </p:txBody>
      </p:sp>
      <p:sp>
        <p:nvSpPr>
          <p:cNvPr id="8" name="Puhekupla: Soikea 7">
            <a:extLst>
              <a:ext uri="{FF2B5EF4-FFF2-40B4-BE49-F238E27FC236}">
                <a16:creationId xmlns:a16="http://schemas.microsoft.com/office/drawing/2014/main" id="{9EC3AE5D-72CC-EBD4-FCB1-41DF00FA71C9}"/>
              </a:ext>
            </a:extLst>
          </p:cNvPr>
          <p:cNvSpPr/>
          <p:nvPr/>
        </p:nvSpPr>
        <p:spPr>
          <a:xfrm>
            <a:off x="444815" y="4295645"/>
            <a:ext cx="3402419" cy="2045624"/>
          </a:xfrm>
          <a:prstGeom prst="wedgeEllipseCallout">
            <a:avLst>
              <a:gd name="adj1" fmla="val 24470"/>
              <a:gd name="adj2" fmla="val -672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Miten vahvistetaan aikuisten toiveikkuutta, sitoutumista, joustavuutta ja rohkeutta? </a:t>
            </a:r>
          </a:p>
        </p:txBody>
      </p:sp>
      <p:graphicFrame>
        <p:nvGraphicFramePr>
          <p:cNvPr id="10" name="Sisällön paikkamerkki 4">
            <a:extLst>
              <a:ext uri="{FF2B5EF4-FFF2-40B4-BE49-F238E27FC236}">
                <a16:creationId xmlns:a16="http://schemas.microsoft.com/office/drawing/2014/main" id="{E0FF4249-D910-8EFE-3F03-595A2E82645B}"/>
              </a:ext>
            </a:extLst>
          </p:cNvPr>
          <p:cNvGraphicFramePr>
            <a:graphicFrameLocks/>
          </p:cNvGraphicFramePr>
          <p:nvPr/>
        </p:nvGraphicFramePr>
        <p:xfrm>
          <a:off x="1202076" y="1343598"/>
          <a:ext cx="9949251" cy="356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5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toimistotarvikkeet, teksti, paperitarvikkeet, General supply&#10;&#10;Kuvaus luotu automaattisesti">
            <a:extLst>
              <a:ext uri="{FF2B5EF4-FFF2-40B4-BE49-F238E27FC236}">
                <a16:creationId xmlns:a16="http://schemas.microsoft.com/office/drawing/2014/main" id="{4637B4AB-C79E-BD38-FB61-C06787328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4259" b="15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CEADD3-26F0-794B-FB7C-B65A182B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782" y="6440328"/>
            <a:ext cx="7587932" cy="3186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Sari Granroth-Nalkki ja Satu Peitso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9CD07295-346F-C12F-2A62-AF7F3C10E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02744"/>
              </p:ext>
            </p:extLst>
          </p:nvPr>
        </p:nvGraphicFramePr>
        <p:xfrm>
          <a:off x="94880" y="1786468"/>
          <a:ext cx="9298502" cy="465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31DE8211-4AFF-4C8E-98C3-D6C4CA55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683533"/>
            <a:ext cx="8854440" cy="596627"/>
          </a:xfrm>
        </p:spPr>
        <p:txBody>
          <a:bodyPr/>
          <a:lstStyle/>
          <a:p>
            <a:r>
              <a:rPr lang="fi-FI" dirty="0"/>
              <a:t>Koulutuksen teemat</a:t>
            </a:r>
          </a:p>
        </p:txBody>
      </p:sp>
    </p:spTree>
    <p:extLst>
      <p:ext uri="{BB962C8B-B14F-4D97-AF65-F5344CB8AC3E}">
        <p14:creationId xmlns:p14="http://schemas.microsoft.com/office/powerpoint/2010/main" val="20518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Henkilö juna-asemalla katsoo kameraan">
            <a:extLst>
              <a:ext uri="{FF2B5EF4-FFF2-40B4-BE49-F238E27FC236}">
                <a16:creationId xmlns:a16="http://schemas.microsoft.com/office/drawing/2014/main" id="{9EB36550-566D-4782-8853-EB1C4681B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12192000" cy="6858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59E82B-4D6E-4C37-BA40-9835C5B8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709" y="6471126"/>
            <a:ext cx="7587932" cy="3186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Sari Granroth-Nalkki ja Satu Peitso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057ACB-0052-4846-8A1C-363C44E381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05520" y="1712916"/>
            <a:ext cx="6423721" cy="50085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sz="2000" dirty="0"/>
          </a:p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Kouluakäymättömyys koskee noin 260 milj. lasta ja nuorta maailmassa </a:t>
            </a:r>
            <a:r>
              <a:rPr lang="fi-FI" sz="11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(UNESCO 2020</a:t>
            </a:r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r>
              <a:rPr lang="fi-FI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 </a:t>
            </a:r>
            <a:endParaRPr lang="fi-FI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Kouluakäymättömyys Suomessa: ainakin </a:t>
            </a:r>
            <a:r>
              <a:rPr lang="fi-FI" sz="2400" b="1" dirty="0">
                <a:solidFill>
                  <a:schemeClr val="accent1">
                    <a:lumMod val="50000"/>
                  </a:schemeClr>
                </a:solidFill>
              </a:rPr>
              <a:t>4000</a:t>
            </a:r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 yläkouluikäistä = n. 3 %, koskettaa lähes jokaista koulua Suomessa.</a:t>
            </a:r>
          </a:p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70 % kouluakäymättömyys kestää yli vuoden ja 45 %:lla yli 2 vuotta</a:t>
            </a:r>
          </a:p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</a:rPr>
              <a:t>Haasteet monitasoisia ja monialaisia = koulu ei useinkaan voi, eikä tarvitse, ratkaista näitä yksin, tarvitaan toimivaa moniammatillista verkostotyötä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	Määttä, Pelkonen, </a:t>
            </a:r>
            <a:r>
              <a:rPr lang="fi-FI" sz="1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Lehtisare</a:t>
            </a:r>
            <a:r>
              <a:rPr lang="fi-FI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, Määttä 2020</a:t>
            </a:r>
          </a:p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sz="1600" dirty="0">
              <a:solidFill>
                <a:srgbClr val="283583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sz="1600" dirty="0">
              <a:solidFill>
                <a:srgbClr val="283583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sz="1600" dirty="0">
              <a:solidFill>
                <a:srgbClr val="283583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50066D9-A1F4-4CD9-934F-7B55495AF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9256" y="255589"/>
            <a:ext cx="8853488" cy="9667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i-FI" sz="3600"/>
              <a:t>Mistä on kysymys?</a:t>
            </a:r>
            <a:br>
              <a:rPr lang="fi-FI" sz="3600"/>
            </a:br>
            <a:r>
              <a:rPr lang="fi-FI" sz="3600"/>
              <a:t>Kouluun kiinnittymisen haasteet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F074181-3A0D-44B3-894D-5B5F4A7D044D}"/>
              </a:ext>
            </a:extLst>
          </p:cNvPr>
          <p:cNvSpPr txBox="1"/>
          <p:nvPr/>
        </p:nvSpPr>
        <p:spPr>
          <a:xfrm>
            <a:off x="0" y="4180344"/>
            <a:ext cx="3342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syitä: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Psyykkinen oireilu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Mielenkiinto koulun ulkopuolella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Epämääräinen fyysinen oireilu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FFFC795-C804-4AD1-87F3-344AC6CC2983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6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601E-2CA5-9772-BA70-E94E64F1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6" y="142330"/>
            <a:ext cx="8854440" cy="968106"/>
          </a:xfrm>
        </p:spPr>
        <p:txBody>
          <a:bodyPr>
            <a:normAutofit/>
          </a:bodyPr>
          <a:lstStyle/>
          <a:p>
            <a:r>
              <a:rPr lang="fi-FI"/>
              <a:t>Käsitteet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419E3AE-FC13-111C-971E-5AAE2CA3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17" t="35079" r="4197" b="29365"/>
          <a:stretch/>
        </p:blipFill>
        <p:spPr>
          <a:xfrm>
            <a:off x="1869621" y="626383"/>
            <a:ext cx="8452757" cy="53185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5FEC709-43DF-6505-52E6-A54803E41C25}"/>
              </a:ext>
            </a:extLst>
          </p:cNvPr>
          <p:cNvSpPr txBox="1"/>
          <p:nvPr/>
        </p:nvSpPr>
        <p:spPr>
          <a:xfrm>
            <a:off x="740229" y="5706507"/>
            <a:ext cx="5737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Kiva, kun tulit! Pieni opas koululäsnäolon tueksi ja poissaolojen vähentämiseksi; Valteri</a:t>
            </a:r>
          </a:p>
        </p:txBody>
      </p:sp>
    </p:spTree>
    <p:extLst>
      <p:ext uri="{BB962C8B-B14F-4D97-AF65-F5344CB8AC3E}">
        <p14:creationId xmlns:p14="http://schemas.microsoft.com/office/powerpoint/2010/main" val="408192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Sari Granroth-Nalkki ja Satu Peitso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027918"/>
              </p:ext>
            </p:extLst>
          </p:nvPr>
        </p:nvGraphicFramePr>
        <p:xfrm>
          <a:off x="117376" y="1120001"/>
          <a:ext cx="11957248" cy="434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Kouluakäymättömyyden jatkumo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D7BA6B7-4256-4355-8245-0CF782F3613C}"/>
              </a:ext>
            </a:extLst>
          </p:cNvPr>
          <p:cNvSpPr txBox="1"/>
          <p:nvPr/>
        </p:nvSpPr>
        <p:spPr>
          <a:xfrm>
            <a:off x="208816" y="4617323"/>
            <a:ext cx="339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Huoltajien aktiivisuus korostuu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Tietämys kouluakäymättömyyden seurauksista.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A24F6AC-9555-4D77-8301-F5B96AD9BD44}"/>
              </a:ext>
            </a:extLst>
          </p:cNvPr>
          <p:cNvSpPr txBox="1"/>
          <p:nvPr/>
        </p:nvSpPr>
        <p:spPr>
          <a:xfrm>
            <a:off x="3515557" y="4630003"/>
            <a:ext cx="472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Koulun aikuisten tehostettu myönteinen huomio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F8AA024-CD1F-4DA7-A4F7-E7148A0053A5}"/>
              </a:ext>
            </a:extLst>
          </p:cNvPr>
          <p:cNvSpPr txBox="1"/>
          <p:nvPr/>
        </p:nvSpPr>
        <p:spPr>
          <a:xfrm>
            <a:off x="9337554" y="4306837"/>
            <a:ext cx="180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Joustavat käytänteet, verkosto mukaan!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AE4E1BF-7279-4941-B27C-0DECABD304DF}"/>
              </a:ext>
            </a:extLst>
          </p:cNvPr>
          <p:cNvSpPr txBox="1"/>
          <p:nvPr/>
        </p:nvSpPr>
        <p:spPr>
          <a:xfrm>
            <a:off x="406400" y="5854244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Mukaeltu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Kearney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9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-1" y="0"/>
            <a:ext cx="2927649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11691" y="1604798"/>
            <a:ext cx="8390451" cy="452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533"/>
              <a:t>1.8.2023 lähtien tuli voimaan perusopetuslain muutos. </a:t>
            </a:r>
            <a:br>
              <a:rPr lang="fi-FI" sz="2533"/>
            </a:br>
            <a:r>
              <a:rPr lang="fi-FI" sz="2533"/>
              <a:t>Sen mukaan opetuksen järjestäjien tulee </a:t>
            </a:r>
            <a:r>
              <a:rPr lang="fi-FI" sz="2533" b="1"/>
              <a:t>ennaltaehkäistä sekä suunnitelmallisesti seurata ja puuttua poissaoloihin</a:t>
            </a:r>
            <a:r>
              <a:rPr lang="fi-FI" sz="2533"/>
              <a:t>. </a:t>
            </a:r>
            <a:r>
              <a:rPr lang="fi-FI"/>
              <a:t>Opetuksen järjestäjän tulee ilmoittaa luvattomista poissaoloista oppilaan huoltajalle tai muulle lailliselle edustajalle.</a:t>
            </a:r>
            <a:endParaRPr lang="fi-FI" sz="2533"/>
          </a:p>
          <a:p>
            <a:pPr marL="0" indent="0">
              <a:buNone/>
            </a:pPr>
            <a:r>
              <a:rPr lang="fi-FI" sz="2533"/>
              <a:t>Kuntien valtion osuuksiin tulossa vuosittain 8 miljoonan euron lisäys.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3.5.2024</a:t>
            </a:fld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 rot="16200000">
            <a:off x="-542218" y="2651286"/>
            <a:ext cx="406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200" b="0" i="0" u="none" strike="noStrike" kern="1200" cap="none" spc="0" normalizeH="0" baseline="0" noProof="0">
                <a:ln>
                  <a:noFill/>
                </a:ln>
                <a:solidFill>
                  <a:srgbClr val="D4F0E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POL 26§</a:t>
            </a:r>
          </a:p>
        </p:txBody>
      </p:sp>
    </p:spTree>
    <p:extLst>
      <p:ext uri="{BB962C8B-B14F-4D97-AF65-F5344CB8AC3E}">
        <p14:creationId xmlns:p14="http://schemas.microsoft.com/office/powerpoint/2010/main" val="143097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-1" y="0"/>
            <a:ext cx="2927649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11691" y="1220760"/>
            <a:ext cx="8390451" cy="5376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533"/>
              <a:t>Perusopetuksen opetussuunnitelman päivityksellä ohjataan opetuksen järjestäjiä tarkentamaan poissaoloihin puuttumisen toimintamallejaan kansallisesti yhdenmukaisemmiksi.</a:t>
            </a:r>
          </a:p>
          <a:p>
            <a:pPr marL="0" indent="0">
              <a:buNone/>
            </a:pPr>
            <a:r>
              <a:rPr lang="fi-FI" sz="2533"/>
              <a:t>Määräys on voimassa 1.8.2023 lähtien</a:t>
            </a:r>
          </a:p>
          <a:p>
            <a:pPr marL="0" indent="0">
              <a:buNone/>
            </a:pPr>
            <a:r>
              <a:rPr lang="fi-FI" sz="2533"/>
              <a:t>Koskee lukuja:</a:t>
            </a:r>
          </a:p>
          <a:p>
            <a:pPr marL="0" indent="0">
              <a:buNone/>
            </a:pPr>
            <a:r>
              <a:rPr lang="fi-FI" sz="2400"/>
              <a:t>4. Yhtenäisen perusopetuksen toimintakulttuuri </a:t>
            </a:r>
            <a:br>
              <a:rPr lang="fi-FI" sz="2400"/>
            </a:br>
            <a:r>
              <a:rPr lang="fi-FI" sz="2400"/>
              <a:t>	4.2 Toimintakulttuurin kehittämistä ohjaavat periaatteet</a:t>
            </a:r>
            <a:br>
              <a:rPr lang="fi-FI" sz="2400"/>
            </a:br>
            <a:br>
              <a:rPr lang="fi-FI" sz="2533"/>
            </a:br>
            <a:r>
              <a:rPr lang="fi-FI" sz="2400"/>
              <a:t>5. Oppimista ja hyvinvointia edistävä koulutyön järjestäminen </a:t>
            </a:r>
            <a:br>
              <a:rPr lang="fi-FI" sz="2400"/>
            </a:br>
            <a:r>
              <a:rPr lang="fi-FI" sz="2400"/>
              <a:t>	5.1 Yhteinen vastuu koulupäivästä</a:t>
            </a:r>
            <a:br>
              <a:rPr lang="fi-FI" sz="2400"/>
            </a:br>
            <a:r>
              <a:rPr lang="fi-FI" sz="2400"/>
              <a:t>	5.6 Paikallisesti päätettävät asiat </a:t>
            </a:r>
          </a:p>
          <a:p>
            <a:pPr marL="0" indent="0">
              <a:buNone/>
            </a:pPr>
            <a:r>
              <a:rPr lang="fi-FI" sz="2533"/>
              <a:t>8.1 </a:t>
            </a:r>
            <a:r>
              <a:rPr lang="fi-FI" sz="2400" b="1"/>
              <a:t> </a:t>
            </a:r>
            <a:r>
              <a:rPr lang="fi-FI" sz="2400"/>
              <a:t>Kouluyhteisön toimenpiteet yhteisöllisen opiskeluhuollon edistämiseksi</a:t>
            </a:r>
            <a:br>
              <a:rPr lang="fi-FI" sz="2400"/>
            </a:br>
            <a:br>
              <a:rPr lang="fi-FI" sz="2533"/>
            </a:br>
            <a:endParaRPr lang="fi-FI" sz="2533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fi-FI" sz="1067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fi-FI" sz="1067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|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1067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3.5.2024</a:t>
            </a:fld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 rot="16200000">
            <a:off x="-287724" y="2396793"/>
            <a:ext cx="355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200" b="0" i="0" u="none" strike="noStrike" kern="1200" cap="none" spc="0" normalizeH="0" baseline="0" noProof="0">
                <a:ln>
                  <a:noFill/>
                </a:ln>
                <a:solidFill>
                  <a:srgbClr val="D4F0E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POPS</a:t>
            </a:r>
          </a:p>
        </p:txBody>
      </p:sp>
    </p:spTree>
    <p:extLst>
      <p:ext uri="{BB962C8B-B14F-4D97-AF65-F5344CB8AC3E}">
        <p14:creationId xmlns:p14="http://schemas.microsoft.com/office/powerpoint/2010/main" val="61404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182257" y="851192"/>
            <a:ext cx="7590178" cy="122540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1269" y="211650"/>
            <a:ext cx="10260874" cy="968106"/>
          </a:xfrm>
        </p:spPr>
        <p:txBody>
          <a:bodyPr/>
          <a:lstStyle/>
          <a:p>
            <a:r>
              <a:rPr lang="fi-FI"/>
              <a:t>Painopiste poissaolojen ennaltaehkäisyssä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09600" y="2076594"/>
            <a:ext cx="8123237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Vahvistetaan läsnäoloa tukevaa koulun toimintakulttuuria, osallisuutta ja yhteisöllisyyttä.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Tuetaan ja arvostetaan hyviä oppilaiden ja opettajien välisiä suhteita.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Vahvistetaan hyvää vuorovaikutusta ja yhteistyötä kodin kanssa.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Vahvistetaan tunne- ja vuorovaikutustaitoja.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Huomioidaan ja poistetaan yleisimmät osallistumisen esteet.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Taataan turvallinen oppimisympäristö ja ehkäistään kiusaamista.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Ymmärretään poissaolojen merkitys oppimisen ja hyvinvoinnin riskitekijänä.  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Seurataan poissaoloja suunnitelmallisesti yksilö- ja ryhmätasolla.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84995F-D40F-A4FC-E8D3-41180C839732}"/>
              </a:ext>
            </a:extLst>
          </p:cNvPr>
          <p:cNvSpPr txBox="1"/>
          <p:nvPr/>
        </p:nvSpPr>
        <p:spPr>
          <a:xfrm>
            <a:off x="377520" y="5667494"/>
            <a:ext cx="102608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https://julkaisut.valtioneuvosto.fi/bitstream/handle/10024/165025/OKM_2023_27.pdf?sequence=1&amp;isAllowed=y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8F1143BA-2F78-1714-6CD4-163082299049}"/>
              </a:ext>
            </a:extLst>
          </p:cNvPr>
          <p:cNvSpPr/>
          <p:nvPr/>
        </p:nvSpPr>
        <p:spPr>
          <a:xfrm>
            <a:off x="8699586" y="3300659"/>
            <a:ext cx="3418114" cy="34778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”Poissaolojen ehkäisemistä, suunnitelmallista seurantaa ja niihin puuttumista koordinoi koulukohtainen opiskeluhuoltoryhmä osana yhteisöllisen opiskeluhuoltotyön kokonaisuutta”.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0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AF5F026-E3AB-C63A-E9CC-CE973B743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13"/>
          <a:stretch/>
        </p:blipFill>
        <p:spPr>
          <a:xfrm>
            <a:off x="8543256" y="824287"/>
            <a:ext cx="3504274" cy="4223657"/>
          </a:xfrm>
          <a:prstGeom prst="rect">
            <a:avLst/>
          </a:prstGeom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3F63C8A-558B-A2D1-0B36-5F9784C6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Sari Granroth-Nalkki ja Satu Peitso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D57D8E-E41B-FC6C-52BD-47362F13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1" y="1594490"/>
            <a:ext cx="8301990" cy="3976576"/>
          </a:xfrm>
        </p:spPr>
        <p:txBody>
          <a:bodyPr/>
          <a:lstStyle/>
          <a:p>
            <a:r>
              <a:rPr lang="fi-FI" sz="2000" dirty="0"/>
              <a:t>Hermostomme muovautuu koko elinikämme ajan</a:t>
            </a:r>
          </a:p>
          <a:p>
            <a:r>
              <a:rPr lang="fi-FI" sz="2000" dirty="0"/>
              <a:t>Tarvitaan riittävä turvallisuuden ja hyvinvoinnin taso oppimiselle</a:t>
            </a:r>
          </a:p>
          <a:p>
            <a:r>
              <a:rPr lang="fi-FI" sz="2000" dirty="0"/>
              <a:t>Onnistuneiden oppimiskokemusten vaikutukset minäkuvaan ja itsetuntoon</a:t>
            </a:r>
          </a:p>
          <a:p>
            <a:r>
              <a:rPr lang="fi-FI" sz="2000" dirty="0"/>
              <a:t>Kokemuksellisuuden ja toiston kautta opitaan tunnetaitoja </a:t>
            </a:r>
          </a:p>
          <a:p>
            <a:r>
              <a:rPr lang="fi-FI" sz="2000" dirty="0"/>
              <a:t>Toisaalta liiallinen ennakoitavuus ja varmuus voi olla levollista, mutta…</a:t>
            </a:r>
          </a:p>
          <a:p>
            <a:r>
              <a:rPr lang="fi-FI" sz="2000" dirty="0"/>
              <a:t>Uuden oppiminen edellyttää myös ennakoimattoman asian ja epävarmuuden äärelle asettautumista</a:t>
            </a:r>
          </a:p>
          <a:p>
            <a:r>
              <a:rPr lang="fi-FI" sz="2000" dirty="0"/>
              <a:t>Jos et tiedä mitä tulee tapahtumaan, stressireaktiot käynnistyvät, mutta myös uuden oppiminen on mahdollista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A0EE056-34F5-F873-9E55-4E329DD8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”Vain turvallinen mieli voi oppia”</a:t>
            </a:r>
          </a:p>
        </p:txBody>
      </p:sp>
    </p:spTree>
    <p:extLst>
      <p:ext uri="{BB962C8B-B14F-4D97-AF65-F5344CB8AC3E}">
        <p14:creationId xmlns:p14="http://schemas.microsoft.com/office/powerpoint/2010/main" val="171714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Valteri-värit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FFD046"/>
      </a:accent1>
      <a:accent2>
        <a:srgbClr val="00B9F1"/>
      </a:accent2>
      <a:accent3>
        <a:srgbClr val="283583"/>
      </a:accent3>
      <a:accent4>
        <a:srgbClr val="FFFFFF"/>
      </a:accent4>
      <a:accent5>
        <a:srgbClr val="000000"/>
      </a:accent5>
      <a:accent6>
        <a:srgbClr val="BFBFBF"/>
      </a:accent6>
      <a:hlink>
        <a:srgbClr val="283583"/>
      </a:hlink>
      <a:folHlink>
        <a:srgbClr val="000000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ema">
  <a:themeElements>
    <a:clrScheme name="Valteri-värit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FFD046"/>
      </a:accent1>
      <a:accent2>
        <a:srgbClr val="00B9F1"/>
      </a:accent2>
      <a:accent3>
        <a:srgbClr val="283583"/>
      </a:accent3>
      <a:accent4>
        <a:srgbClr val="FFFFFF"/>
      </a:accent4>
      <a:accent5>
        <a:srgbClr val="000000"/>
      </a:accent5>
      <a:accent6>
        <a:srgbClr val="BFBFBF"/>
      </a:accent6>
      <a:hlink>
        <a:srgbClr val="283583"/>
      </a:hlink>
      <a:folHlink>
        <a:srgbClr val="000000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-teema">
  <a:themeElements>
    <a:clrScheme name="Valteri-värit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FFD046"/>
      </a:accent1>
      <a:accent2>
        <a:srgbClr val="00B9F1"/>
      </a:accent2>
      <a:accent3>
        <a:srgbClr val="283583"/>
      </a:accent3>
      <a:accent4>
        <a:srgbClr val="FFFFFF"/>
      </a:accent4>
      <a:accent5>
        <a:srgbClr val="000000"/>
      </a:accent5>
      <a:accent6>
        <a:srgbClr val="BFBFBF"/>
      </a:accent6>
      <a:hlink>
        <a:srgbClr val="283583"/>
      </a:hlink>
      <a:folHlink>
        <a:srgbClr val="000000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1099</Words>
  <Application>Microsoft Office PowerPoint</Application>
  <PresentationFormat>Laajakuva</PresentationFormat>
  <Paragraphs>160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26" baseType="lpstr">
      <vt:lpstr>Adobe Heiti Std R</vt:lpstr>
      <vt:lpstr>Amatic</vt:lpstr>
      <vt:lpstr>Arial</vt:lpstr>
      <vt:lpstr>Calibri</vt:lpstr>
      <vt:lpstr>Calibri Light</vt:lpstr>
      <vt:lpstr>Inter</vt:lpstr>
      <vt:lpstr>le-monde-livre-std</vt:lpstr>
      <vt:lpstr>Raleway</vt:lpstr>
      <vt:lpstr>Tahoma</vt:lpstr>
      <vt:lpstr>Trebuchet MS</vt:lpstr>
      <vt:lpstr>Office-teema</vt:lpstr>
      <vt:lpstr>1_Office-teema</vt:lpstr>
      <vt:lpstr>3_Office-teema</vt:lpstr>
      <vt:lpstr>6_Office-teema</vt:lpstr>
      <vt:lpstr>2_Office-teema</vt:lpstr>
      <vt:lpstr>Oppilaiden psyykkinen oireilu ja kouluun kiinnittymisen haasteet  Kooste koulutuksen sisällöistä   Satu Peitso, neuropsykologian erikoispsykologi Sari Granroth-Nalkki, ohjaava opettaja</vt:lpstr>
      <vt:lpstr>Koulutuksen teemat</vt:lpstr>
      <vt:lpstr>Mistä on kysymys? Kouluun kiinnittymisen haasteet</vt:lpstr>
      <vt:lpstr>Käsitteet</vt:lpstr>
      <vt:lpstr>Kouluakäymättömyyden jatkumo</vt:lpstr>
      <vt:lpstr>PowerPoint-esitys</vt:lpstr>
      <vt:lpstr>PowerPoint-esitys</vt:lpstr>
      <vt:lpstr>Painopiste poissaolojen ennaltaehkäisyssä</vt:lpstr>
      <vt:lpstr>”Vain turvallinen mieli voi oppia”</vt:lpstr>
      <vt:lpstr>PowerPoint-esitys</vt:lpstr>
      <vt:lpstr>Tärkeitä kysymyksiä pohdittavaksi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Oppilaiden psyykkinen oireilu ja kouluun kiinnittymisen haasteet (KOOSTE)  16.1.2024 klo 9 - 15 14.2.2024 klo 9 – 15   Satu Peitso, neuropsykologian erikoispsykologi Sari Granroth-Nalkki, ohjaava opettaja</dc:title>
  <dc:creator>Peitso Satu (Valteri)</dc:creator>
  <cp:lastModifiedBy>Riikka Malinen</cp:lastModifiedBy>
  <cp:revision>5</cp:revision>
  <dcterms:created xsi:type="dcterms:W3CDTF">2024-03-04T09:10:40Z</dcterms:created>
  <dcterms:modified xsi:type="dcterms:W3CDTF">2024-05-03T11:28:03Z</dcterms:modified>
</cp:coreProperties>
</file>